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handoutMasterIdLst>
    <p:handoutMasterId r:id="rId22"/>
  </p:handoutMasterIdLst>
  <p:sldIdLst>
    <p:sldId id="256" r:id="rId2"/>
    <p:sldId id="268" r:id="rId3"/>
    <p:sldId id="290" r:id="rId4"/>
    <p:sldId id="291" r:id="rId5"/>
    <p:sldId id="294" r:id="rId6"/>
    <p:sldId id="296" r:id="rId7"/>
    <p:sldId id="308" r:id="rId8"/>
    <p:sldId id="307" r:id="rId9"/>
    <p:sldId id="311" r:id="rId10"/>
    <p:sldId id="302" r:id="rId11"/>
    <p:sldId id="298" r:id="rId12"/>
    <p:sldId id="309" r:id="rId13"/>
    <p:sldId id="306" r:id="rId14"/>
    <p:sldId id="300" r:id="rId15"/>
    <p:sldId id="303" r:id="rId16"/>
    <p:sldId id="299" r:id="rId17"/>
    <p:sldId id="310" r:id="rId18"/>
    <p:sldId id="305" r:id="rId19"/>
    <p:sldId id="29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5F82"/>
    <a:srgbClr val="ECEBE9"/>
    <a:srgbClr val="A2BB9E"/>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1CA0F-A15E-CC50-537F-59B6A73C7168}" v="712" dt="2024-10-10T23:05:35.783"/>
    <p1510:client id="{179C532E-04D0-B55C-BBE4-688302EBB13A}" v="298" dt="2024-10-10T21:45:29.386"/>
    <p1510:client id="{3ACA9414-09AD-C08D-BA63-106EFAE856AD}" v="14" dt="2024-10-10T14:28:02.569"/>
    <p1510:client id="{4C03FDB6-8431-61E1-F552-0B9574B299D4}" v="3" dt="2024-10-10T23:06:09.406"/>
    <p1510:client id="{616D0C9A-64A8-FDA5-2D41-448B454D5B23}" v="869" dt="2024-10-10T18:04:05.173"/>
    <p1510:client id="{63629F2E-CD43-89FB-6FBF-20597C3E1A19}" v="1" dt="2024-10-09T23:29:45.226"/>
    <p1510:client id="{6753EC6F-AF96-FB27-8B38-F8786CA3C26D}" v="1096" dt="2024-10-10T05:27:19.701"/>
    <p1510:client id="{835E2ECB-C540-300F-2943-0624274D0B9F}" v="238" dt="2024-10-10T23:50:10.637"/>
    <p1510:client id="{850167E4-56F6-D916-CEA7-06124651CD25}" v="2" dt="2024-10-10T05:56:52.749"/>
    <p1510:client id="{9018C30F-BD72-1E08-BCBB-6175629E5C69}" v="16" dt="2024-10-10T05:43:35.759"/>
    <p1510:client id="{9BCA5F09-85F3-99F3-DF49-F023A3240A7A}" v="33" dt="2024-10-10T05:37:00.390"/>
    <p1510:client id="{B43968A9-DD3E-CDB6-201E-A24861EA0829}" v="9" dt="2024-10-10T21:13:56.714"/>
    <p1510:client id="{DE570304-002E-048F-0C03-652E3FC1E8B1}" v="770" dt="2024-10-09T22:55:14.339"/>
    <p1510:client id="{DF48EC9D-AA52-86D8-63E4-6B3316828728}" v="482" dt="2024-10-10T22:08:20.571"/>
    <p1510:client id="{F3D517BE-96F7-634C-1524-1F5F00B5214F}" v="132" dt="2024-10-10T05:49:03.172"/>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https://bellevueuniversity-my.sharepoint.com/personal/nmiranda_my365_bellevue_edu/Documents/Outland_Adventures_Grap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bellevueuniversity-my.sharepoint.com/personal/nmiranda_my365_bellevue_edu/Documents/Outland_Adventures_Graph.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Outland Adventures Equipment Sales Summary for 2024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v>Amount</c:v>
          </c:tx>
          <c:spPr>
            <a:solidFill>
              <a:schemeClr val="accent1"/>
            </a:solidFill>
            <a:ln w="19050">
              <a:solidFill>
                <a:schemeClr val="lt1"/>
              </a:solidFill>
            </a:ln>
            <a:effectLst/>
          </c:spPr>
          <c:invertIfNegative val="0"/>
          <c:cat>
            <c:strRef>
              <c:f>'https://bellevueuniversity-my.sharepoint.com/personal/nmiranda_my365_bellevue_edu/Documents/[Outland_Adventures_Graph.xlsx]Sheet1'!$B$9:$B$11</c:f>
              <c:strCache>
                <c:ptCount val="3"/>
                <c:pt idx="0">
                  <c:v>Total Distinct Customer</c:v>
                </c:pt>
                <c:pt idx="1">
                  <c:v>Total Equipment Bought</c:v>
                </c:pt>
                <c:pt idx="2">
                  <c:v>Total Equipment Rented</c:v>
                </c:pt>
              </c:strCache>
            </c:strRef>
          </c:cat>
          <c:val>
            <c:numRef>
              <c:f>'https://bellevueuniversity-my.sharepoint.com/personal/nmiranda_my365_bellevue_edu/Documents/[Outland_Adventures_Graph.xlsx]Sheet1'!$C$9:$C$11</c:f>
              <c:numCache>
                <c:formatCode>General</c:formatCode>
                <c:ptCount val="3"/>
                <c:pt idx="0">
                  <c:v>6</c:v>
                </c:pt>
                <c:pt idx="1">
                  <c:v>2</c:v>
                </c:pt>
                <c:pt idx="2">
                  <c:v>4</c:v>
                </c:pt>
              </c:numCache>
            </c:numRef>
          </c:val>
          <c:extLst>
            <c:ext xmlns:c16="http://schemas.microsoft.com/office/drawing/2014/chart" uri="{C3380CC4-5D6E-409C-BE32-E72D297353CC}">
              <c16:uniqueId val="{00000000-D124-45D2-94F5-F7A3C546C20E}"/>
            </c:ext>
          </c:extLst>
        </c:ser>
        <c:dLbls>
          <c:showLegendKey val="0"/>
          <c:showVal val="0"/>
          <c:showCatName val="0"/>
          <c:showSerName val="0"/>
          <c:showPercent val="0"/>
          <c:showBubbleSize val="0"/>
        </c:dLbls>
        <c:gapWidth val="150"/>
        <c:overlap val="100"/>
        <c:axId val="57377287"/>
        <c:axId val="57379335"/>
      </c:barChart>
      <c:valAx>
        <c:axId val="573793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77287"/>
        <c:crosses val="autoZero"/>
        <c:crossBetween val="between"/>
      </c:valAx>
      <c:catAx>
        <c:axId val="57377287"/>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793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kumimoji="0" lang="en-US" sz="1400" b="0" i="0" u="none" strike="noStrike" kern="1200" cap="none" spc="0" normalizeH="0" baseline="0" noProof="0">
                <a:ln>
                  <a:noFill/>
                </a:ln>
                <a:solidFill>
                  <a:sysClr val="windowText" lastClr="000000">
                    <a:lumMod val="65000"/>
                    <a:lumOff val="35000"/>
                  </a:sysClr>
                </a:solidFill>
                <a:effectLst/>
                <a:uLnTx/>
                <a:uFillTx/>
                <a:latin typeface="Aptos Narrow" panose="02110004020202020204"/>
              </a:rPr>
              <a:t>Outland Adventures Bookings Per Location for 2024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Locations</c:v>
          </c:tx>
          <c:spPr>
            <a:solidFill>
              <a:schemeClr val="accent1"/>
            </a:solidFill>
            <a:ln>
              <a:noFill/>
            </a:ln>
            <a:effectLst/>
          </c:spPr>
          <c:invertIfNegative val="0"/>
          <c:cat>
            <c:strRef>
              <c:f>'https://bellevueuniversity-my.sharepoint.com/personal/nmiranda_my365_bellevue_edu/Documents/[Outland_Adventures_Graph.xlsx]Sheet1'!$B$3:$B$5</c:f>
              <c:strCache>
                <c:ptCount val="3"/>
                <c:pt idx="0">
                  <c:v>Africa</c:v>
                </c:pt>
                <c:pt idx="1">
                  <c:v>Asia</c:v>
                </c:pt>
                <c:pt idx="2">
                  <c:v>Southern Europe</c:v>
                </c:pt>
              </c:strCache>
            </c:strRef>
          </c:cat>
          <c:val>
            <c:numRef>
              <c:f>'https://bellevueuniversity-my.sharepoint.com/personal/nmiranda_my365_bellevue_edu/Documents/[Outland_Adventures_Graph.xlsx]Sheet1'!$C$3:$C$5</c:f>
              <c:numCache>
                <c:formatCode>General</c:formatCode>
                <c:ptCount val="3"/>
                <c:pt idx="0">
                  <c:v>3</c:v>
                </c:pt>
                <c:pt idx="1">
                  <c:v>3</c:v>
                </c:pt>
                <c:pt idx="2">
                  <c:v>0</c:v>
                </c:pt>
              </c:numCache>
            </c:numRef>
          </c:val>
          <c:extLst>
            <c:ext xmlns:c16="http://schemas.microsoft.com/office/drawing/2014/chart" uri="{C3380CC4-5D6E-409C-BE32-E72D297353CC}">
              <c16:uniqueId val="{00000000-53F4-48DB-8E4A-6497D575DE0B}"/>
            </c:ext>
          </c:extLst>
        </c:ser>
        <c:dLbls>
          <c:showLegendKey val="0"/>
          <c:showVal val="0"/>
          <c:showCatName val="0"/>
          <c:showSerName val="0"/>
          <c:showPercent val="0"/>
          <c:showBubbleSize val="0"/>
        </c:dLbls>
        <c:gapWidth val="150"/>
        <c:axId val="1757262343"/>
        <c:axId val="1757264391"/>
      </c:barChart>
      <c:catAx>
        <c:axId val="17572623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rial Black"/>
                    <a:ea typeface="Arial Black"/>
                    <a:cs typeface="Arial Black"/>
                  </a:defRPr>
                </a:pPr>
                <a:r>
                  <a:rPr lang="en-US"/>
                  <a:t>Locations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Black"/>
                  <a:ea typeface="Arial Black"/>
                  <a:cs typeface="Arial Black"/>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a:ea typeface="Arial"/>
                <a:cs typeface="Arial"/>
              </a:defRPr>
            </a:pPr>
            <a:endParaRPr lang="en-US"/>
          </a:p>
        </c:txPr>
        <c:crossAx val="1757264391"/>
        <c:crosses val="autoZero"/>
        <c:auto val="1"/>
        <c:lblAlgn val="ctr"/>
        <c:lblOffset val="100"/>
        <c:noMultiLvlLbl val="0"/>
      </c:catAx>
      <c:valAx>
        <c:axId val="1757264391"/>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Black"/>
                    <a:ea typeface="Arial Black"/>
                    <a:cs typeface="Arial Black"/>
                  </a:defRPr>
                </a:pPr>
                <a:r>
                  <a:rPr lang="en-US"/>
                  <a:t>Number of Bookings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Black"/>
                  <a:ea typeface="Arial Black"/>
                  <a:cs typeface="Arial Black"/>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7262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10/10/2024</a:t>
            </a:fld>
            <a:endParaRPr lang="en-US"/>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10/10/2024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solidFill>
                  <a:schemeClr val="accent1">
                    <a:lumMod val="75000"/>
                  </a:schemeClr>
                </a:solidFill>
              </a:defRPr>
            </a:lvl1pPr>
          </a:lstStyle>
          <a:p>
            <a:r>
              <a:rPr lang="en-US"/>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5">
                    <a:lumMod val="50000"/>
                  </a:schemeClr>
                </a:solidFill>
              </a:defRPr>
            </a:lvl1pPr>
          </a:lstStyle>
          <a:p>
            <a:pPr lvl="0"/>
            <a:r>
              <a:rPr lang="en-US"/>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p:nvPr>
        </p:nvSpPr>
        <p:spPr>
          <a:xfrm>
            <a:off x="6952488" y="950976"/>
            <a:ext cx="5239512" cy="4965192"/>
          </a:xfrm>
          <a:prstGeom prst="rect">
            <a:avLst/>
          </a:prstGeom>
        </p:spPr>
        <p:txBody>
          <a:bodyPr anchor="ctr"/>
          <a:lstStyle>
            <a:lvl1pPr marL="0" indent="0" algn="ctr">
              <a:buNone/>
              <a:defRPr spc="400" baseline="0"/>
            </a:lvl1pPr>
          </a:lstStyle>
          <a:p>
            <a:endParaRPr lang="en-US"/>
          </a:p>
        </p:txBody>
      </p:sp>
      <p:sp>
        <p:nvSpPr>
          <p:cNvPr id="5" name="Text Placeholder 3">
            <a:extLst>
              <a:ext uri="{FF2B5EF4-FFF2-40B4-BE49-F238E27FC236}">
                <a16:creationId xmlns:a16="http://schemas.microsoft.com/office/drawing/2014/main" id="{6EEBC2D4-4F41-249E-7141-E0E12113CEBC}"/>
              </a:ext>
            </a:extLst>
          </p:cNvPr>
          <p:cNvSpPr>
            <a:spLocks noGrp="1"/>
          </p:cNvSpPr>
          <p:nvPr>
            <p:ph type="body" sz="quarter" idx="12"/>
          </p:nvPr>
        </p:nvSpPr>
        <p:spPr>
          <a:xfrm>
            <a:off x="5572346" y="0"/>
            <a:ext cx="2895600" cy="6858000"/>
          </a:xfrm>
          <a:prstGeom prst="rect">
            <a:avLst/>
          </a:prstGeom>
          <a:solidFill>
            <a:schemeClr val="accent1">
              <a:alpha val="50000"/>
            </a:scheme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8060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imag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1">
                    <a:lumMod val="75000"/>
                  </a:schemeClr>
                </a:solidFill>
              </a:defRPr>
            </a:lvl1pPr>
          </a:lstStyle>
          <a:p>
            <a:r>
              <a:rPr lang="en-US"/>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p:nvPr>
        </p:nvSpPr>
        <p:spPr>
          <a:xfrm>
            <a:off x="0" y="0"/>
            <a:ext cx="12192000" cy="2051050"/>
          </a:xfrm>
          <a:prstGeom prst="rect">
            <a:avLst/>
          </a:prstGeom>
        </p:spPr>
        <p:txBody>
          <a:bodyPr anchor="ctr"/>
          <a:lstStyle>
            <a:lvl1pPr marL="0" indent="0" algn="ctr">
              <a:buNone/>
              <a:defRPr spc="400" baseline="0"/>
            </a:lvl1pPr>
          </a:lstStyle>
          <a:p>
            <a:endParaRPr lang="en-US"/>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nchor="ctr"/>
          <a:lstStyle>
            <a:lvl1pPr marL="285750" indent="-285750" algn="l">
              <a:lnSpc>
                <a:spcPct val="150000"/>
              </a:lnSpc>
              <a:spcBef>
                <a:spcPts val="0"/>
              </a:spcBef>
              <a:buFont typeface="Arial" panose="020B0604020202020204" pitchFamily="34" charset="0"/>
              <a:buChar char="•"/>
              <a:defRPr sz="1600" cap="none" spc="50" baseline="0">
                <a:latin typeface="+mn-lt"/>
              </a:defRPr>
            </a:lvl1pPr>
          </a:lstStyle>
          <a:p>
            <a:pPr lvl="0"/>
            <a:r>
              <a:rPr lang="en-US"/>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p:nvPr>
        </p:nvSpPr>
        <p:spPr>
          <a:xfrm>
            <a:off x="0" y="5788241"/>
            <a:ext cx="12192000" cy="1069760"/>
          </a:xfrm>
          <a:prstGeom prst="rect">
            <a:avLst/>
          </a:prstGeom>
        </p:spPr>
        <p:txBody>
          <a:bodyPr anchor="ctr"/>
          <a:lstStyle>
            <a:lvl1pPr marL="0" indent="0" algn="ctr">
              <a:buNone/>
              <a:defRPr spc="400" baseline="0"/>
            </a:lvl1pPr>
          </a:lstStyle>
          <a:p>
            <a:endParaRPr lang="en-US"/>
          </a:p>
        </p:txBody>
      </p:sp>
    </p:spTree>
    <p:extLst>
      <p:ext uri="{BB962C8B-B14F-4D97-AF65-F5344CB8AC3E}">
        <p14:creationId xmlns:p14="http://schemas.microsoft.com/office/powerpoint/2010/main" val="237723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220C40-4EC0-BFB1-D615-1455BA15A088}"/>
              </a:ext>
              <a:ext uri="{C183D7F6-B498-43B3-948B-1728B52AA6E4}">
                <adec:decorative xmlns:adec="http://schemas.microsoft.com/office/drawing/2017/decorative" val="1"/>
              </a:ext>
            </a:extLst>
          </p:cNvPr>
          <p:cNvSpPr/>
          <p:nvPr userDrawn="1"/>
        </p:nvSpPr>
        <p:spPr>
          <a:xfrm>
            <a:off x="0" y="0"/>
            <a:ext cx="12192000" cy="3684897"/>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3"/>
                </a:solidFill>
              </a:defRPr>
            </a:lvl1pPr>
          </a:lstStyle>
          <a:p>
            <a:r>
              <a:rPr lang="en-US"/>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2075688"/>
            <a:ext cx="2251564" cy="498496"/>
          </a:xfrm>
          <a:prstGeom prst="rect">
            <a:avLst/>
          </a:prstGeom>
        </p:spPr>
        <p:txBody>
          <a:bodyPr anchor="b"/>
          <a:lstStyle>
            <a:lvl1pPr marL="0" indent="0" algn="ctr">
              <a:buNone/>
              <a:defRPr sz="1600" cap="all" baseline="0">
                <a:solidFill>
                  <a:schemeClr val="accent2"/>
                </a:solidFill>
                <a:latin typeface="Segoe UI" panose="020B0502040204020203" pitchFamily="34" charset="0"/>
              </a:defRPr>
            </a:lvl1pPr>
          </a:lstStyle>
          <a:p>
            <a:pPr lvl="0"/>
            <a:r>
              <a:rPr lang="en-US"/>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578608"/>
            <a:ext cx="2251564" cy="310896"/>
          </a:xfrm>
          <a:prstGeom prst="rect">
            <a:avLst/>
          </a:prstGeom>
        </p:spPr>
        <p:txBody>
          <a:bodyPr anchor="t"/>
          <a:lstStyle>
            <a:lvl1pPr marL="0" indent="0" algn="ctr">
              <a:lnSpc>
                <a:spcPct val="114000"/>
              </a:lnSpc>
              <a:spcBef>
                <a:spcPts val="0"/>
              </a:spcBef>
              <a:buNone/>
              <a:defRPr sz="1200" spc="50" baseline="0">
                <a:solidFill>
                  <a:schemeClr val="accent2"/>
                </a:solidFill>
              </a:defRPr>
            </a:lvl1pPr>
          </a:lstStyle>
          <a:p>
            <a:pPr lvl="0"/>
            <a:r>
              <a:rPr lang="en-US"/>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2075688"/>
            <a:ext cx="2251564" cy="498496"/>
          </a:xfrm>
          <a:prstGeom prst="rect">
            <a:avLst/>
          </a:prstGeom>
        </p:spPr>
        <p:txBody>
          <a:bodyPr anchor="b"/>
          <a:lstStyle>
            <a:lvl1pPr marL="0" indent="0" algn="ctr">
              <a:buNone/>
              <a:defRPr sz="1600" cap="all" baseline="0">
                <a:solidFill>
                  <a:schemeClr val="accent5">
                    <a:lumMod val="50000"/>
                  </a:schemeClr>
                </a:solidFill>
                <a:latin typeface="Segoe UI" panose="020B0502040204020203" pitchFamily="34" charset="0"/>
              </a:defRPr>
            </a:lvl1pPr>
          </a:lstStyle>
          <a:p>
            <a:pPr lvl="0"/>
            <a:r>
              <a:rPr lang="en-US"/>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578608"/>
            <a:ext cx="2251564" cy="310896"/>
          </a:xfrm>
          <a:prstGeom prst="rect">
            <a:avLst/>
          </a:prstGeom>
        </p:spPr>
        <p:txBody>
          <a:bodyPr anchor="t"/>
          <a:lstStyle>
            <a:lvl1pPr marL="0" indent="0" algn="ctr">
              <a:lnSpc>
                <a:spcPct val="114000"/>
              </a:lnSpc>
              <a:spcBef>
                <a:spcPts val="0"/>
              </a:spcBef>
              <a:buNone/>
              <a:defRPr sz="1200" spc="50" baseline="0">
                <a:solidFill>
                  <a:schemeClr val="accent5">
                    <a:lumMod val="50000"/>
                  </a:schemeClr>
                </a:solidFill>
              </a:defRPr>
            </a:lvl1pPr>
          </a:lstStyle>
          <a:p>
            <a:pPr lvl="0"/>
            <a:r>
              <a:rPr lang="en-US"/>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2075688"/>
            <a:ext cx="2251564" cy="498496"/>
          </a:xfrm>
          <a:prstGeom prst="rect">
            <a:avLst/>
          </a:prstGeom>
        </p:spPr>
        <p:txBody>
          <a:bodyPr anchor="b"/>
          <a:lstStyle>
            <a:lvl1pPr marL="0" indent="0" algn="ctr">
              <a:buNone/>
              <a:defRPr sz="1600" cap="all" baseline="0">
                <a:solidFill>
                  <a:schemeClr val="accent1">
                    <a:lumMod val="75000"/>
                  </a:schemeClr>
                </a:solidFill>
                <a:latin typeface="Segoe UI" panose="020B0502040204020203" pitchFamily="34" charset="0"/>
              </a:defRPr>
            </a:lvl1pPr>
          </a:lstStyle>
          <a:p>
            <a:pPr lvl="0"/>
            <a:r>
              <a:rPr lang="en-US"/>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578608"/>
            <a:ext cx="2251564" cy="310896"/>
          </a:xfrm>
          <a:prstGeom prst="rect">
            <a:avLst/>
          </a:prstGeom>
        </p:spPr>
        <p:txBody>
          <a:bodyPr anchor="t"/>
          <a:lstStyle>
            <a:lvl1pPr marL="0" indent="0" algn="ctr">
              <a:lnSpc>
                <a:spcPct val="114000"/>
              </a:lnSpc>
              <a:spcBef>
                <a:spcPts val="0"/>
              </a:spcBef>
              <a:buNone/>
              <a:defRPr sz="1200" spc="50" baseline="0">
                <a:solidFill>
                  <a:schemeClr val="accent1">
                    <a:lumMod val="75000"/>
                  </a:schemeClr>
                </a:solidFill>
              </a:defRPr>
            </a:lvl1pPr>
          </a:lstStyle>
          <a:p>
            <a:pPr lvl="0"/>
            <a:r>
              <a:rPr lang="en-US"/>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398264"/>
            <a:ext cx="2251562" cy="498496"/>
          </a:xfrm>
          <a:prstGeom prst="rect">
            <a:avLst/>
          </a:prstGeom>
        </p:spPr>
        <p:txBody>
          <a:bodyPr anchor="b"/>
          <a:lstStyle>
            <a:lvl1pPr marL="0" indent="0" algn="ctr">
              <a:buNone/>
              <a:defRPr sz="1600" cap="all" baseline="0">
                <a:solidFill>
                  <a:schemeClr val="accent1">
                    <a:lumMod val="50000"/>
                  </a:schemeClr>
                </a:solidFill>
                <a:latin typeface="Segoe UI" panose="020B0502040204020203" pitchFamily="34" charset="0"/>
              </a:defRPr>
            </a:lvl1pPr>
          </a:lstStyle>
          <a:p>
            <a:pPr lvl="0"/>
            <a:r>
              <a:rPr lang="en-US"/>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310896"/>
          </a:xfrm>
          <a:prstGeom prst="rect">
            <a:avLst/>
          </a:prstGeom>
        </p:spPr>
        <p:txBody>
          <a:bodyPr anchor="t"/>
          <a:lstStyle>
            <a:lvl1pPr marL="0" indent="0" algn="ctr">
              <a:lnSpc>
                <a:spcPct val="114000"/>
              </a:lnSpc>
              <a:spcBef>
                <a:spcPts val="0"/>
              </a:spcBef>
              <a:buNone/>
              <a:defRPr sz="1200" spc="50" baseline="0">
                <a:solidFill>
                  <a:schemeClr val="accent1">
                    <a:lumMod val="50000"/>
                  </a:schemeClr>
                </a:solidFill>
              </a:defRPr>
            </a:lvl1pPr>
          </a:lstStyle>
          <a:p>
            <a:pPr lvl="0"/>
            <a:r>
              <a:rPr lang="en-US"/>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398264"/>
            <a:ext cx="2251562" cy="498496"/>
          </a:xfrm>
          <a:prstGeom prst="rect">
            <a:avLst/>
          </a:prstGeom>
        </p:spPr>
        <p:txBody>
          <a:bodyPr anchor="b"/>
          <a:lstStyle>
            <a:lvl1pPr marL="0" indent="0" algn="ctr">
              <a:buNone/>
              <a:defRPr sz="1600" cap="all" baseline="0">
                <a:solidFill>
                  <a:schemeClr val="accent3"/>
                </a:solidFill>
                <a:latin typeface="Segoe UI" panose="020B0502040204020203" pitchFamily="34" charset="0"/>
              </a:defRPr>
            </a:lvl1pPr>
          </a:lstStyle>
          <a:p>
            <a:pPr lvl="0"/>
            <a:r>
              <a:rPr lang="en-US"/>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310896"/>
          </a:xfrm>
          <a:prstGeom prst="rect">
            <a:avLst/>
          </a:prstGeom>
        </p:spPr>
        <p:txBody>
          <a:bodyPr anchor="t"/>
          <a:lstStyle>
            <a:lvl1pPr marL="0" indent="0" algn="ctr">
              <a:lnSpc>
                <a:spcPct val="114000"/>
              </a:lnSpc>
              <a:spcBef>
                <a:spcPts val="0"/>
              </a:spcBef>
              <a:buNone/>
              <a:defRPr sz="1200" spc="50" baseline="0">
                <a:solidFill>
                  <a:schemeClr val="accent3"/>
                </a:solidFill>
              </a:defRPr>
            </a:lvl1pPr>
          </a:lstStyle>
          <a:p>
            <a:pPr lvl="0"/>
            <a:r>
              <a:rPr lang="en-US"/>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83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column layout">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solidFill>
              </a:defRPr>
            </a:lvl1pPr>
          </a:lstStyle>
          <a:p>
            <a:r>
              <a:rPr lang="en-US"/>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2304"/>
            <a:ext cx="1826631" cy="776287"/>
          </a:xfrm>
          <a:prstGeom prst="rect">
            <a:avLst/>
          </a:prstGeom>
        </p:spPr>
        <p:txBody>
          <a:bodyPr anchor="ctr"/>
          <a:lstStyle>
            <a:lvl1pPr marL="0" indent="0">
              <a:buNone/>
              <a:defRPr sz="1800" cap="all" normalizeH="0" baseline="0">
                <a:solidFill>
                  <a:schemeClr val="bg1"/>
                </a:solidFill>
              </a:defRPr>
            </a:lvl1pPr>
          </a:lstStyle>
          <a:p>
            <a:pPr lvl="0"/>
            <a:r>
              <a:rPr lang="en-US"/>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2304"/>
            <a:ext cx="1826631" cy="776287"/>
          </a:xfrm>
          <a:prstGeom prst="rect">
            <a:avLst/>
          </a:prstGeom>
        </p:spPr>
        <p:txBody>
          <a:bodyPr anchor="ctr"/>
          <a:lstStyle>
            <a:lvl1pPr marL="0" indent="0">
              <a:buNone/>
              <a:defRPr sz="1800" cap="all" baseline="0">
                <a:solidFill>
                  <a:schemeClr val="bg1"/>
                </a:solidFill>
              </a:defRPr>
            </a:lvl1pPr>
          </a:lstStyle>
          <a:p>
            <a:pPr lvl="0"/>
            <a:r>
              <a:rPr lang="en-US"/>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429000"/>
            <a:ext cx="1826631" cy="1527689"/>
          </a:xfrm>
          <a:prstGeom prst="rect">
            <a:avLst/>
          </a:prstGeom>
        </p:spPr>
        <p:txBody>
          <a:bodyPr/>
          <a:lstStyle>
            <a:lvl1pPr marL="0" indent="0">
              <a:lnSpc>
                <a:spcPct val="114000"/>
              </a:lnSpc>
              <a:spcBef>
                <a:spcPts val="0"/>
              </a:spcBef>
              <a:buNone/>
              <a:defRPr sz="1200" spc="50" baseline="0">
                <a:solidFill>
                  <a:schemeClr val="bg1"/>
                </a:solidFill>
              </a:defRPr>
            </a:lvl1pPr>
          </a:lstStyle>
          <a:p>
            <a:pPr lvl="0"/>
            <a:r>
              <a:rPr lang="en-US"/>
              <a:t>Add text</a:t>
            </a:r>
          </a:p>
        </p:txBody>
      </p:sp>
    </p:spTree>
    <p:extLst>
      <p:ext uri="{BB962C8B-B14F-4D97-AF65-F5344CB8AC3E}">
        <p14:creationId xmlns:p14="http://schemas.microsoft.com/office/powerpoint/2010/main" val="137453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A750E0F3-3708-7BB7-7A9E-123ED3BAC661}"/>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p:nvPr>
        </p:nvSpPr>
        <p:spPr>
          <a:xfrm>
            <a:off x="1069848" y="1664208"/>
            <a:ext cx="1408176" cy="2468880"/>
          </a:xfrm>
          <a:prstGeom prst="rect">
            <a:avLst/>
          </a:prstGeom>
        </p:spPr>
        <p:txBody>
          <a:bodyPr anchor="ctr"/>
          <a:lstStyle>
            <a:lvl1pPr marL="0" indent="0" algn="ctr">
              <a:buNone/>
              <a:defRPr sz="1400"/>
            </a:lvl1pPr>
          </a:lstStyle>
          <a:p>
            <a:endParaRPr lang="en-US"/>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740664"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740664"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p:nvPr>
        </p:nvSpPr>
        <p:spPr>
          <a:xfrm>
            <a:off x="3236976" y="1664208"/>
            <a:ext cx="1408176" cy="2468880"/>
          </a:xfrm>
          <a:prstGeom prst="rect">
            <a:avLst/>
          </a:prstGeom>
        </p:spPr>
        <p:txBody>
          <a:bodyPr anchor="ctr"/>
          <a:lstStyle>
            <a:lvl1pPr marL="0" indent="0" algn="ctr">
              <a:buNone/>
              <a:defRPr sz="1400"/>
            </a:lvl1pPr>
          </a:lstStyle>
          <a:p>
            <a:endParaRPr lang="en-US"/>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2907792"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2907792"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p:nvPr>
        </p:nvSpPr>
        <p:spPr>
          <a:xfrm>
            <a:off x="5404104" y="1664208"/>
            <a:ext cx="1408176" cy="2468880"/>
          </a:xfrm>
          <a:prstGeom prst="rect">
            <a:avLst/>
          </a:prstGeom>
        </p:spPr>
        <p:txBody>
          <a:bodyPr anchor="ctr"/>
          <a:lstStyle>
            <a:lvl1pPr marL="0" indent="0" algn="ctr">
              <a:buNone/>
              <a:defRPr sz="1400"/>
            </a:lvl1pPr>
          </a:lstStyle>
          <a:p>
            <a:endParaRPr lang="en-US"/>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5074920"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5074920"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p:nvPr>
        </p:nvSpPr>
        <p:spPr>
          <a:xfrm>
            <a:off x="7571232" y="1664208"/>
            <a:ext cx="1408176" cy="2468880"/>
          </a:xfrm>
          <a:prstGeom prst="rect">
            <a:avLst/>
          </a:prstGeom>
        </p:spPr>
        <p:txBody>
          <a:bodyPr anchor="ctr"/>
          <a:lstStyle>
            <a:lvl1pPr marL="0" indent="0" algn="ctr">
              <a:buNone/>
              <a:defRPr sz="1400"/>
            </a:lvl1pPr>
          </a:lstStyle>
          <a:p>
            <a:endParaRPr lang="en-US"/>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7242048"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7242048" y="5431536"/>
            <a:ext cx="2069690" cy="672127"/>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p:nvPr>
        </p:nvSpPr>
        <p:spPr>
          <a:xfrm>
            <a:off x="9738360" y="1664208"/>
            <a:ext cx="1408176" cy="2468880"/>
          </a:xfrm>
          <a:prstGeom prst="rect">
            <a:avLst/>
          </a:prstGeom>
        </p:spPr>
        <p:txBody>
          <a:bodyPr anchor="ctr"/>
          <a:lstStyle>
            <a:lvl1pPr marL="0" indent="0" algn="ctr">
              <a:buNone/>
              <a:defRPr sz="1400"/>
            </a:lvl1pPr>
          </a:lstStyle>
          <a:p>
            <a:endParaRPr lang="en-US"/>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409176" y="4956048"/>
            <a:ext cx="2069690" cy="475149"/>
          </a:xfrm>
          <a:prstGeom prst="rect">
            <a:avLst/>
          </a:prstGeom>
        </p:spPr>
        <p:txBody>
          <a:bodyPr anchor="b"/>
          <a:lstStyle>
            <a:lvl1pPr marL="0" indent="0" algn="ctr">
              <a:buNone/>
              <a:defRPr sz="1600" cap="all" spc="200" baseline="0">
                <a:solidFill>
                  <a:schemeClr val="accent3">
                    <a:lumMod val="75000"/>
                  </a:schemeClr>
                </a:solidFill>
              </a:defRPr>
            </a:lvl1pPr>
          </a:lstStyle>
          <a:p>
            <a:pPr lvl="0"/>
            <a:r>
              <a:rPr lang="en-US"/>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409176" y="5431536"/>
            <a:ext cx="2069690" cy="695361"/>
          </a:xfrm>
          <a:prstGeom prst="rect">
            <a:avLst/>
          </a:prstGeom>
        </p:spPr>
        <p:txBody>
          <a:bodyPr/>
          <a:lstStyle>
            <a:lvl1pPr marL="0" indent="0" algn="ctr">
              <a:lnSpc>
                <a:spcPct val="100000"/>
              </a:lnSpc>
              <a:buNone/>
              <a:defRPr sz="1200" b="0" i="0" cap="none" spc="200" baseline="0"/>
            </a:lvl1pPr>
          </a:lstStyle>
          <a:p>
            <a:pPr lvl="0"/>
            <a:r>
              <a:rPr lang="en-US"/>
              <a:t>Click to add title</a:t>
            </a:r>
          </a:p>
        </p:txBody>
      </p:sp>
      <p:cxnSp>
        <p:nvCxnSpPr>
          <p:cNvPr id="6" name="Straight Connector 5">
            <a:extLst>
              <a:ext uri="{FF2B5EF4-FFF2-40B4-BE49-F238E27FC236}">
                <a16:creationId xmlns:a16="http://schemas.microsoft.com/office/drawing/2014/main" id="{C3EAB4BA-80BD-7371-B929-19121B20BF30}"/>
              </a:ext>
              <a:ext uri="{C183D7F6-B498-43B3-948B-1728B52AA6E4}">
                <adec:decorative xmlns:adec="http://schemas.microsoft.com/office/drawing/2017/decorative" val="1"/>
              </a:ext>
            </a:extLst>
          </p:cNvPr>
          <p:cNvCxnSpPr>
            <a:cxnSpLocks/>
          </p:cNvCxnSpPr>
          <p:nvPr userDrawn="1"/>
        </p:nvCxnSpPr>
        <p:spPr>
          <a:xfrm>
            <a:off x="10444748"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5AB06E-DF62-F8F9-5394-965FE9EF66B1}"/>
              </a:ext>
              <a:ext uri="{C183D7F6-B498-43B3-948B-1728B52AA6E4}">
                <adec:decorative xmlns:adec="http://schemas.microsoft.com/office/drawing/2017/decorative" val="1"/>
              </a:ext>
            </a:extLst>
          </p:cNvPr>
          <p:cNvCxnSpPr>
            <a:cxnSpLocks/>
          </p:cNvCxnSpPr>
          <p:nvPr userDrawn="1"/>
        </p:nvCxnSpPr>
        <p:spPr>
          <a:xfrm>
            <a:off x="8288188"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499703C-0E17-F953-C69A-F4BE3C334F54}"/>
              </a:ext>
              <a:ext uri="{C183D7F6-B498-43B3-948B-1728B52AA6E4}">
                <adec:decorative xmlns:adec="http://schemas.microsoft.com/office/drawing/2017/decorative" val="1"/>
              </a:ext>
            </a:extLst>
          </p:cNvPr>
          <p:cNvCxnSpPr>
            <a:cxnSpLocks/>
          </p:cNvCxnSpPr>
          <p:nvPr userDrawn="1"/>
        </p:nvCxnSpPr>
        <p:spPr>
          <a:xfrm>
            <a:off x="6099959"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4C6290-D338-8FBA-9D0B-CAF45DE68073}"/>
              </a:ext>
              <a:ext uri="{C183D7F6-B498-43B3-948B-1728B52AA6E4}">
                <adec:decorative xmlns:adec="http://schemas.microsoft.com/office/drawing/2017/decorative" val="1"/>
              </a:ext>
            </a:extLst>
          </p:cNvPr>
          <p:cNvCxnSpPr>
            <a:cxnSpLocks/>
          </p:cNvCxnSpPr>
          <p:nvPr userDrawn="1"/>
        </p:nvCxnSpPr>
        <p:spPr>
          <a:xfrm>
            <a:off x="3939717"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104D8C7-8727-8343-DFC8-E415C809B7A1}"/>
              </a:ext>
              <a:ext uri="{C183D7F6-B498-43B3-948B-1728B52AA6E4}">
                <adec:decorative xmlns:adec="http://schemas.microsoft.com/office/drawing/2017/decorative" val="1"/>
              </a:ext>
            </a:extLst>
          </p:cNvPr>
          <p:cNvCxnSpPr>
            <a:cxnSpLocks/>
          </p:cNvCxnSpPr>
          <p:nvPr userDrawn="1"/>
        </p:nvCxnSpPr>
        <p:spPr>
          <a:xfrm>
            <a:off x="1778565" y="4278429"/>
            <a:ext cx="0" cy="41571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3051314"/>
            <a:ext cx="12192000" cy="38066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7292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4B8443F-E5FA-5D35-EFF6-7896CFEE7537}"/>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838199" y="2063838"/>
            <a:ext cx="5066324" cy="422365"/>
          </a:xfrm>
          <a:prstGeom prst="rect">
            <a:avLst/>
          </a:prstGeom>
        </p:spPr>
        <p:txBody>
          <a:bodyPr>
            <a:normAutofit/>
          </a:bodyPr>
          <a:lstStyle>
            <a:lvl1pPr marL="0" indent="0" algn="l">
              <a:buNone/>
              <a:defRPr sz="2000" b="0" i="0" spc="200" baseline="0">
                <a:solidFill>
                  <a:schemeClr val="accent1">
                    <a:lumMod val="50000"/>
                  </a:schemeClr>
                </a:solidFill>
              </a:defRPr>
            </a:lvl1pPr>
          </a:lstStyle>
          <a:p>
            <a:pPr lvl="0"/>
            <a:r>
              <a:rPr lang="en-US"/>
              <a:t>Click to add subtitle here </a:t>
            </a:r>
          </a:p>
        </p:txBody>
      </p:sp>
      <p:sp>
        <p:nvSpPr>
          <p:cNvPr id="8" name="Content Placeholder 7">
            <a:extLst>
              <a:ext uri="{FF2B5EF4-FFF2-40B4-BE49-F238E27FC236}">
                <a16:creationId xmlns:a16="http://schemas.microsoft.com/office/drawing/2014/main" id="{0B9C9904-11DE-F8AA-4316-5ACEC5829E39}"/>
              </a:ext>
            </a:extLst>
          </p:cNvPr>
          <p:cNvSpPr>
            <a:spLocks noGrp="1"/>
          </p:cNvSpPr>
          <p:nvPr>
            <p:ph sz="quarter" idx="17"/>
          </p:nvPr>
        </p:nvSpPr>
        <p:spPr>
          <a:xfrm>
            <a:off x="838199" y="2486203"/>
            <a:ext cx="10515600" cy="33432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53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coll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49224" y="502920"/>
            <a:ext cx="5010912" cy="1627632"/>
          </a:xfrm>
          <a:prstGeom prst="rect">
            <a:avLst/>
          </a:prstGeom>
          <a:noFill/>
        </p:spPr>
        <p:txBody>
          <a:bodyPr lIns="91440" tIns="45720" rIns="91440" bIns="45720" anchor="t" anchorCtr="0"/>
          <a:lstStyle>
            <a:lvl1pPr>
              <a:defRPr sz="3200" cap="all" spc="200" baseline="0">
                <a:solidFill>
                  <a:schemeClr val="accent1">
                    <a:lumMod val="75000"/>
                  </a:schemeClr>
                </a:solidFill>
              </a:defRPr>
            </a:lvl1pPr>
          </a:lstStyle>
          <a:p>
            <a:r>
              <a:rPr lang="en-US"/>
              <a:t>Click to add title</a:t>
            </a:r>
          </a:p>
        </p:txBody>
      </p:sp>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p:nvPr>
        </p:nvSpPr>
        <p:spPr>
          <a:xfrm>
            <a:off x="3968496" y="2752344"/>
            <a:ext cx="3602736" cy="3255264"/>
          </a:xfrm>
          <a:prstGeom prst="rect">
            <a:avLst/>
          </a:prstGeom>
        </p:spPr>
        <p:txBody>
          <a:bodyPr anchor="ctr"/>
          <a:lstStyle>
            <a:lvl1pPr marL="0" indent="0" algn="ctr">
              <a:buNone/>
              <a:defRPr sz="1600" spc="400" baseline="0"/>
            </a:lvl1pPr>
          </a:lstStyle>
          <a:p>
            <a:endParaRPr lang="en-US"/>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4590288" y="1911096"/>
            <a:ext cx="2350008" cy="996696"/>
          </a:xfrm>
          <a:prstGeom prst="rect">
            <a:avLst/>
          </a:prstGeom>
          <a:solidFill>
            <a:schemeClr val="accent1">
              <a:alpha val="50000"/>
            </a:schemeClr>
          </a:solidFill>
        </p:spPr>
        <p:txBody>
          <a:bodyPr lIns="1371600" bIns="365760" anchor="ctr"/>
          <a:lstStyle>
            <a:lvl1pPr marL="0" indent="0" algn="l">
              <a:buNone/>
              <a:defRPr sz="2000" i="0" cap="none" spc="200" baseline="0">
                <a:noFill/>
                <a:latin typeface="+mj-lt"/>
              </a:defRPr>
            </a:lvl1pPr>
          </a:lstStyle>
          <a:p>
            <a:pPr lvl="0"/>
            <a:r>
              <a:rPr lang="en-US"/>
              <a:t>Click to add title</a:t>
            </a:r>
          </a:p>
        </p:txBody>
      </p:sp>
      <p:sp>
        <p:nvSpPr>
          <p:cNvPr id="3" name="Picture Placeholder 2">
            <a:extLst>
              <a:ext uri="{FF2B5EF4-FFF2-40B4-BE49-F238E27FC236}">
                <a16:creationId xmlns:a16="http://schemas.microsoft.com/office/drawing/2014/main" id="{8B1F8DE9-CF33-BBAF-FFA6-1487D09E6B02}"/>
              </a:ext>
            </a:extLst>
          </p:cNvPr>
          <p:cNvSpPr>
            <a:spLocks noGrp="1"/>
          </p:cNvSpPr>
          <p:nvPr>
            <p:ph type="pic" sz="quarter" idx="17"/>
          </p:nvPr>
        </p:nvSpPr>
        <p:spPr>
          <a:xfrm>
            <a:off x="7946136" y="0"/>
            <a:ext cx="3602736" cy="3255264"/>
          </a:xfrm>
          <a:prstGeom prst="rect">
            <a:avLst/>
          </a:prstGeom>
        </p:spPr>
        <p:txBody>
          <a:bodyPr anchor="ctr"/>
          <a:lstStyle>
            <a:lvl1pPr marL="0" indent="0" algn="ctr">
              <a:buNone/>
              <a:defRPr sz="1600" spc="400" baseline="0"/>
            </a:lvl1pPr>
          </a:lstStyle>
          <a:p>
            <a:endParaRPr lang="en-US"/>
          </a:p>
        </p:txBody>
      </p:sp>
      <p:sp>
        <p:nvSpPr>
          <p:cNvPr id="4" name="Picture Placeholder 2">
            <a:extLst>
              <a:ext uri="{FF2B5EF4-FFF2-40B4-BE49-F238E27FC236}">
                <a16:creationId xmlns:a16="http://schemas.microsoft.com/office/drawing/2014/main" id="{E37F6F0D-FCD4-63B1-5371-FFB63A75BBEB}"/>
              </a:ext>
            </a:extLst>
          </p:cNvPr>
          <p:cNvSpPr>
            <a:spLocks noGrp="1"/>
          </p:cNvSpPr>
          <p:nvPr>
            <p:ph type="pic" sz="quarter" idx="18"/>
          </p:nvPr>
        </p:nvSpPr>
        <p:spPr>
          <a:xfrm>
            <a:off x="7946136" y="3602736"/>
            <a:ext cx="3602736" cy="3255264"/>
          </a:xfrm>
          <a:prstGeom prst="rect">
            <a:avLst/>
          </a:prstGeom>
        </p:spPr>
        <p:txBody>
          <a:bodyPr anchor="ctr"/>
          <a:lstStyle>
            <a:lvl1pPr marL="0" indent="0" algn="ctr">
              <a:buNone/>
              <a:defRPr sz="1600" spc="400" baseline="0"/>
            </a:lvl1pPr>
          </a:lstStyle>
          <a:p>
            <a:endParaRPr lang="en-US"/>
          </a:p>
        </p:txBody>
      </p:sp>
    </p:spTree>
    <p:extLst>
      <p:ext uri="{BB962C8B-B14F-4D97-AF65-F5344CB8AC3E}">
        <p14:creationId xmlns:p14="http://schemas.microsoft.com/office/powerpoint/2010/main" val="1593073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A62FB8A-A588-91BB-620B-64E5D2090287}"/>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1">
                    <a:lumMod val="75000"/>
                  </a:schemeClr>
                </a:solidFill>
              </a:defRPr>
            </a:lvl1pPr>
          </a:lstStyle>
          <a:p>
            <a:r>
              <a:rPr lang="en-US"/>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1655546"/>
            <a:ext cx="12192001" cy="5202454"/>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2386584" y="2276856"/>
            <a:ext cx="2743200" cy="422365"/>
          </a:xfrm>
          <a:prstGeom prst="rect">
            <a:avLst/>
          </a:prstGeom>
        </p:spPr>
        <p:txBody>
          <a:bodyPr>
            <a:normAutofit/>
          </a:bodyPr>
          <a:lstStyle>
            <a:lvl1pPr marL="0" indent="0" algn="l">
              <a:buNone/>
              <a:defRPr sz="2000" b="0" i="0" spc="200" baseline="0">
                <a:solidFill>
                  <a:schemeClr val="accent5">
                    <a:lumMod val="50000"/>
                  </a:schemeClr>
                </a:solidFill>
              </a:defRPr>
            </a:lvl1pPr>
          </a:lstStyle>
          <a:p>
            <a:pPr lvl="0"/>
            <a:r>
              <a:rPr lang="en-US"/>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2386584" y="2916936"/>
            <a:ext cx="2743200" cy="2560320"/>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200" spc="50" baseline="0"/>
            </a:lvl1pPr>
          </a:lstStyle>
          <a:p>
            <a:pPr lvl="0"/>
            <a:r>
              <a:rPr lang="en-US"/>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858000" y="2276856"/>
            <a:ext cx="2743200" cy="422365"/>
          </a:xfrm>
          <a:prstGeom prst="rect">
            <a:avLst/>
          </a:prstGeom>
        </p:spPr>
        <p:txBody>
          <a:bodyPr>
            <a:normAutofit/>
          </a:bodyPr>
          <a:lstStyle>
            <a:lvl1pPr marL="0" indent="0" algn="l">
              <a:buNone/>
              <a:defRPr sz="2000" b="0" i="0" spc="200" baseline="0">
                <a:solidFill>
                  <a:schemeClr val="accent5">
                    <a:lumMod val="50000"/>
                  </a:schemeClr>
                </a:solidFill>
              </a:defRPr>
            </a:lvl1pPr>
          </a:lstStyle>
          <a:p>
            <a:pPr lvl="0"/>
            <a:r>
              <a:rPr lang="en-US"/>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858000" y="2916936"/>
            <a:ext cx="2743200" cy="2560320"/>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200" spc="50" baseline="0"/>
            </a:lvl1pPr>
          </a:lstStyle>
          <a:p>
            <a:pPr lvl="0"/>
            <a:r>
              <a:rPr lang="en-US"/>
              <a:t>Click to add text</a:t>
            </a:r>
          </a:p>
        </p:txBody>
      </p:sp>
      <p:sp>
        <p:nvSpPr>
          <p:cNvPr id="4" name="Picture Placeholder 5">
            <a:extLst>
              <a:ext uri="{FF2B5EF4-FFF2-40B4-BE49-F238E27FC236}">
                <a16:creationId xmlns:a16="http://schemas.microsoft.com/office/drawing/2014/main" id="{9C76B36E-858A-1EFF-2A70-C8D5ADDC0C8A}"/>
              </a:ext>
            </a:extLst>
          </p:cNvPr>
          <p:cNvSpPr>
            <a:spLocks noGrp="1"/>
          </p:cNvSpPr>
          <p:nvPr>
            <p:ph type="pic" sz="quarter" idx="14"/>
          </p:nvPr>
        </p:nvSpPr>
        <p:spPr>
          <a:xfrm>
            <a:off x="0" y="5788241"/>
            <a:ext cx="12192000" cy="1069760"/>
          </a:xfrm>
          <a:prstGeom prst="rect">
            <a:avLst/>
          </a:prstGeom>
        </p:spPr>
        <p:txBody>
          <a:bodyPr anchor="ctr"/>
          <a:lstStyle>
            <a:lvl1pPr marL="0" indent="0" algn="ctr">
              <a:buNone/>
              <a:defRPr spc="400" baseline="0"/>
            </a:lvl1pPr>
          </a:lstStyle>
          <a:p>
            <a:endParaRPr lang="en-US"/>
          </a:p>
        </p:txBody>
      </p:sp>
      <p:cxnSp>
        <p:nvCxnSpPr>
          <p:cNvPr id="5" name="Straight Connector 4">
            <a:extLst>
              <a:ext uri="{FF2B5EF4-FFF2-40B4-BE49-F238E27FC236}">
                <a16:creationId xmlns:a16="http://schemas.microsoft.com/office/drawing/2014/main" id="{52777FD6-2BEA-C70A-1C6D-8885D53E9BB1}"/>
              </a:ext>
              <a:ext uri="{C183D7F6-B498-43B3-948B-1728B52AA6E4}">
                <adec:decorative xmlns:adec="http://schemas.microsoft.com/office/drawing/2017/decorative" val="1"/>
              </a:ext>
            </a:extLst>
          </p:cNvPr>
          <p:cNvCxnSpPr>
            <a:cxnSpLocks/>
          </p:cNvCxnSpPr>
          <p:nvPr userDrawn="1"/>
        </p:nvCxnSpPr>
        <p:spPr>
          <a:xfrm flipH="1">
            <a:off x="2470543" y="2771478"/>
            <a:ext cx="60725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7ABE26A-0746-BC10-0802-C29EAD6C2336}"/>
              </a:ext>
              <a:ext uri="{C183D7F6-B498-43B3-948B-1728B52AA6E4}">
                <adec:decorative xmlns:adec="http://schemas.microsoft.com/office/drawing/2017/decorative" val="1"/>
              </a:ext>
            </a:extLst>
          </p:cNvPr>
          <p:cNvCxnSpPr>
            <a:cxnSpLocks/>
          </p:cNvCxnSpPr>
          <p:nvPr userDrawn="1"/>
        </p:nvCxnSpPr>
        <p:spPr>
          <a:xfrm flipH="1">
            <a:off x="6968402" y="2771478"/>
            <a:ext cx="60725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1792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4" r:id="rId3"/>
    <p:sldLayoutId id="2147483657" r:id="rId4"/>
    <p:sldLayoutId id="2147483656" r:id="rId5"/>
    <p:sldLayoutId id="2147483665" r:id="rId6"/>
    <p:sldLayoutId id="2147483652" r:id="rId7"/>
    <p:sldLayoutId id="2147483658"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A37C1019-D992-06C7-BBAF-C153A2F43F0D}"/>
              </a:ext>
            </a:extLst>
          </p:cNvPr>
          <p:cNvSpPr>
            <a:spLocks noGrp="1"/>
          </p:cNvSpPr>
          <p:nvPr>
            <p:ph type="body" sz="quarter" idx="12"/>
          </p:nvPr>
        </p:nvSpPr>
        <p:spPr>
          <a:xfrm>
            <a:off x="9294115" y="0"/>
            <a:ext cx="2895600" cy="6858000"/>
          </a:xfrm>
        </p:spPr>
        <p:txBody>
          <a:bodyPr/>
          <a:lstStyle/>
          <a:p>
            <a:endParaRPr lang="en-US"/>
          </a:p>
        </p:txBody>
      </p:sp>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503602" y="366145"/>
            <a:ext cx="5278514" cy="2862225"/>
          </a:xfrm>
        </p:spPr>
        <p:txBody>
          <a:bodyPr lIns="91440" tIns="45720" rIns="91440" bIns="45720" anchor="b"/>
          <a:lstStyle/>
          <a:p>
            <a:pPr algn="ctr"/>
            <a:r>
              <a:rPr lang="en-US">
                <a:cs typeface="Segoe UI Light"/>
              </a:rPr>
              <a:t>Outland adventures case study</a:t>
            </a:r>
            <a:endParaRPr lang="en-US"/>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a:xfrm>
            <a:off x="-2280" y="5078978"/>
            <a:ext cx="6287777" cy="2263368"/>
          </a:xfrm>
        </p:spPr>
        <p:txBody>
          <a:bodyPr lIns="91440" tIns="45720" rIns="91440" bIns="45720" anchor="t"/>
          <a:lstStyle/>
          <a:p>
            <a:pPr>
              <a:lnSpc>
                <a:spcPct val="112000"/>
              </a:lnSpc>
              <a:spcBef>
                <a:spcPts val="0"/>
              </a:spcBef>
            </a:pPr>
            <a:r>
              <a:rPr lang="en-US" sz="1800">
                <a:solidFill>
                  <a:srgbClr val="191B0E"/>
                </a:solidFill>
                <a:ea typeface="Tahoma"/>
                <a:cs typeface="Tahoma"/>
              </a:rPr>
              <a:t>Group 4:</a:t>
            </a:r>
          </a:p>
          <a:p>
            <a:pPr>
              <a:lnSpc>
                <a:spcPct val="112000"/>
              </a:lnSpc>
              <a:spcBef>
                <a:spcPts val="0"/>
              </a:spcBef>
            </a:pPr>
            <a:r>
              <a:rPr lang="en-US" sz="1800">
                <a:solidFill>
                  <a:srgbClr val="191B0E"/>
                </a:solidFill>
                <a:latin typeface="Segoe UI Light"/>
                <a:ea typeface="Tahoma"/>
                <a:cs typeface="Tahoma"/>
              </a:rPr>
              <a:t>Christopher Reaney </a:t>
            </a:r>
            <a:endParaRPr lang="en-US" sz="1800">
              <a:solidFill>
                <a:srgbClr val="794907"/>
              </a:solidFill>
              <a:latin typeface="Segoe UI Light"/>
              <a:ea typeface="Tahoma"/>
              <a:cs typeface="Tahoma"/>
            </a:endParaRPr>
          </a:p>
          <a:p>
            <a:pPr>
              <a:lnSpc>
                <a:spcPct val="112000"/>
              </a:lnSpc>
              <a:spcBef>
                <a:spcPts val="0"/>
              </a:spcBef>
            </a:pPr>
            <a:r>
              <a:rPr lang="en-US" sz="1800">
                <a:solidFill>
                  <a:srgbClr val="191B0E"/>
                </a:solidFill>
                <a:latin typeface="Segoe UI Light"/>
                <a:ea typeface="Tahoma"/>
                <a:cs typeface="Tahoma"/>
              </a:rPr>
              <a:t>Noel Miranda </a:t>
            </a:r>
            <a:endParaRPr lang="en-US" sz="1800">
              <a:solidFill>
                <a:srgbClr val="794907"/>
              </a:solidFill>
              <a:latin typeface="Segoe UI Light"/>
              <a:ea typeface="Tahoma"/>
              <a:cs typeface="Tahoma"/>
            </a:endParaRPr>
          </a:p>
          <a:p>
            <a:pPr>
              <a:lnSpc>
                <a:spcPct val="112000"/>
              </a:lnSpc>
              <a:spcBef>
                <a:spcPts val="0"/>
              </a:spcBef>
            </a:pPr>
            <a:r>
              <a:rPr lang="en-US" sz="1800">
                <a:solidFill>
                  <a:srgbClr val="191B0E"/>
                </a:solidFill>
                <a:latin typeface="Segoe UI Light"/>
                <a:ea typeface="Tahoma"/>
                <a:cs typeface="Tahoma"/>
              </a:rPr>
              <a:t>Kevin Ramirez</a:t>
            </a:r>
            <a:endParaRPr lang="en-US" sz="1800">
              <a:solidFill>
                <a:srgbClr val="794907"/>
              </a:solidFill>
              <a:latin typeface="Segoe UI Light"/>
              <a:ea typeface="Tahoma"/>
              <a:cs typeface="Tahoma"/>
            </a:endParaRPr>
          </a:p>
          <a:p>
            <a:pPr>
              <a:lnSpc>
                <a:spcPct val="112000"/>
              </a:lnSpc>
              <a:spcBef>
                <a:spcPts val="0"/>
              </a:spcBef>
            </a:pPr>
            <a:r>
              <a:rPr lang="en-US" sz="1800">
                <a:solidFill>
                  <a:srgbClr val="191B0E"/>
                </a:solidFill>
                <a:latin typeface="Segoe UI Light"/>
                <a:ea typeface="Tahoma"/>
                <a:cs typeface="Tahoma"/>
              </a:rPr>
              <a:t>Korbyn Mock</a:t>
            </a:r>
            <a:endParaRPr lang="en-US" sz="1800">
              <a:latin typeface="Segoe UI Light"/>
              <a:ea typeface="Tahoma"/>
              <a:cs typeface="Tahoma"/>
            </a:endParaRPr>
          </a:p>
          <a:p>
            <a:endParaRPr lang="en-US">
              <a:cs typeface="Segoe UI Light"/>
            </a:endParaRPr>
          </a:p>
        </p:txBody>
      </p:sp>
      <p:pic>
        <p:nvPicPr>
          <p:cNvPr id="8" name="Picture 7" descr="A logo of a hiker&#10;&#10;Description automatically generated">
            <a:extLst>
              <a:ext uri="{FF2B5EF4-FFF2-40B4-BE49-F238E27FC236}">
                <a16:creationId xmlns:a16="http://schemas.microsoft.com/office/drawing/2014/main" id="{42423C18-0F8A-830A-99A3-50AA2F1795AA}"/>
              </a:ext>
            </a:extLst>
          </p:cNvPr>
          <p:cNvPicPr>
            <a:picLocks noChangeAspect="1"/>
          </p:cNvPicPr>
          <p:nvPr/>
        </p:nvPicPr>
        <p:blipFill>
          <a:blip r:embed="rId2"/>
          <a:stretch>
            <a:fillRect/>
          </a:stretch>
        </p:blipFill>
        <p:spPr>
          <a:xfrm>
            <a:off x="6282729" y="789294"/>
            <a:ext cx="5028197" cy="5018672"/>
          </a:xfrm>
          <a:prstGeom prst="rect">
            <a:avLst/>
          </a:prstGeom>
        </p:spPr>
      </p:pic>
    </p:spTree>
    <p:extLst>
      <p:ext uri="{BB962C8B-B14F-4D97-AF65-F5344CB8AC3E}">
        <p14:creationId xmlns:p14="http://schemas.microsoft.com/office/powerpoint/2010/main" val="97256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people around a campfire in a forest&#10;&#10;Description automatically generated">
            <a:extLst>
              <a:ext uri="{FF2B5EF4-FFF2-40B4-BE49-F238E27FC236}">
                <a16:creationId xmlns:a16="http://schemas.microsoft.com/office/drawing/2014/main" id="{1BDA1131-97B5-943B-9BD7-671E530B556C}"/>
              </a:ext>
            </a:extLst>
          </p:cNvPr>
          <p:cNvPicPr>
            <a:picLocks noChangeAspect="1"/>
          </p:cNvPicPr>
          <p:nvPr/>
        </p:nvPicPr>
        <p:blipFill>
          <a:blip r:embed="rId2"/>
          <a:srcRect t="33336" r="-1" b="-1"/>
          <a:stretch/>
        </p:blipFill>
        <p:spPr>
          <a:xfrm>
            <a:off x="1904" y="10"/>
            <a:ext cx="12228129" cy="4666928"/>
          </a:xfrm>
          <a:prstGeom prst="rect">
            <a:avLst/>
          </a:prstGeom>
        </p:spPr>
      </p:pic>
      <p:grpSp>
        <p:nvGrpSpPr>
          <p:cNvPr id="48" name="Group 47">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43" name="Freeform: Shape 4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46" name="Freeform: Shape 4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grpSp>
      <p:sp>
        <p:nvSpPr>
          <p:cNvPr id="8" name="TextBox 7">
            <a:extLst>
              <a:ext uri="{FF2B5EF4-FFF2-40B4-BE49-F238E27FC236}">
                <a16:creationId xmlns:a16="http://schemas.microsoft.com/office/drawing/2014/main" id="{BE4F1D69-089E-41EE-8DB0-34AEE342C565}"/>
              </a:ext>
            </a:extLst>
          </p:cNvPr>
          <p:cNvSpPr txBox="1"/>
          <p:nvPr/>
        </p:nvSpPr>
        <p:spPr>
          <a:xfrm>
            <a:off x="804672" y="4551037"/>
            <a:ext cx="5021782" cy="150993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a:solidFill>
                  <a:schemeClr val="accent1">
                    <a:lumMod val="76000"/>
                  </a:schemeClr>
                </a:solidFill>
                <a:latin typeface="+mj-lt"/>
                <a:ea typeface="+mj-ea"/>
                <a:cs typeface="+mj-cs"/>
              </a:rPr>
              <a:t>Business Value</a:t>
            </a:r>
          </a:p>
        </p:txBody>
      </p:sp>
      <p:sp>
        <p:nvSpPr>
          <p:cNvPr id="7" name="TextBox 6">
            <a:extLst>
              <a:ext uri="{FF2B5EF4-FFF2-40B4-BE49-F238E27FC236}">
                <a16:creationId xmlns:a16="http://schemas.microsoft.com/office/drawing/2014/main" id="{56677CBC-AB75-84AD-071A-47EB168C8F4F}"/>
              </a:ext>
            </a:extLst>
          </p:cNvPr>
          <p:cNvSpPr txBox="1"/>
          <p:nvPr/>
        </p:nvSpPr>
        <p:spPr>
          <a:xfrm>
            <a:off x="4051726" y="3896711"/>
            <a:ext cx="8173192" cy="295939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pPr>
            <a:endParaRPr lang="en-US" sz="1400"/>
          </a:p>
          <a:p>
            <a:pPr>
              <a:lnSpc>
                <a:spcPct val="90000"/>
              </a:lnSpc>
            </a:pPr>
            <a:r>
              <a:rPr lang="en-US" sz="1400">
                <a:solidFill>
                  <a:schemeClr val="tx1">
                    <a:lumMod val="65000"/>
                    <a:lumOff val="35000"/>
                  </a:schemeClr>
                </a:solidFill>
                <a:cs typeface="Segoe UI Light"/>
              </a:rPr>
              <a:t>Having an overview of this data year after year enables the business to make informed predictions about profitable and scalable destinations that their customers frequently visit. The user has the ability to select a specific year for analysis, comparing different regions based on customer demand, measured by the number of bookings per location. As Outland Adventures continues to populate the database with more booking data over the years, they will be able to analyze trends across different years, identifying which locations should be removed from their offerings and which are gaining popularity. These insights can be used to strengthen areas experiencing significant growth, providing valuable information for the long-term success of the company.</a:t>
            </a:r>
            <a:endParaRPr lang="en-US">
              <a:solidFill>
                <a:schemeClr val="tx1">
                  <a:lumMod val="65000"/>
                  <a:lumOff val="35000"/>
                </a:schemeClr>
              </a:solidFill>
            </a:endParaRPr>
          </a:p>
        </p:txBody>
      </p:sp>
    </p:spTree>
    <p:extLst>
      <p:ext uri="{BB962C8B-B14F-4D97-AF65-F5344CB8AC3E}">
        <p14:creationId xmlns:p14="http://schemas.microsoft.com/office/powerpoint/2010/main" val="2574250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3F1109B-F417-9B62-832C-684C0EC6500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a:solidFill>
                  <a:schemeClr val="tx1"/>
                </a:solidFill>
                <a:latin typeface="+mj-lt"/>
                <a:ea typeface="+mj-ea"/>
                <a:cs typeface="+mj-cs"/>
              </a:rPr>
              <a:t>Script output</a:t>
            </a:r>
            <a:endParaRPr lang="en-US" kern="1200">
              <a:solidFill>
                <a:schemeClr val="tx1"/>
              </a:solidFill>
              <a:latin typeface="+mj-lt"/>
              <a:cs typeface="Segoe UI Light"/>
            </a:endParaRPr>
          </a:p>
        </p:txBody>
      </p:sp>
      <p:pic>
        <p:nvPicPr>
          <p:cNvPr id="2" name="Picture 1" descr="A screenshot of a computer&#10;&#10;Description automatically generated">
            <a:extLst>
              <a:ext uri="{FF2B5EF4-FFF2-40B4-BE49-F238E27FC236}">
                <a16:creationId xmlns:a16="http://schemas.microsoft.com/office/drawing/2014/main" id="{639C28C1-1CB5-BFF0-188E-E9CBFE000F9D}"/>
              </a:ext>
            </a:extLst>
          </p:cNvPr>
          <p:cNvPicPr>
            <a:picLocks noChangeAspect="1"/>
          </p:cNvPicPr>
          <p:nvPr/>
        </p:nvPicPr>
        <p:blipFill>
          <a:blip r:embed="rId2"/>
          <a:stretch>
            <a:fillRect/>
          </a:stretch>
        </p:blipFill>
        <p:spPr>
          <a:xfrm>
            <a:off x="2045230" y="1542522"/>
            <a:ext cx="8101541" cy="4990041"/>
          </a:xfrm>
          <a:prstGeom prst="rect">
            <a:avLst/>
          </a:prstGeom>
        </p:spPr>
      </p:pic>
    </p:spTree>
    <p:extLst>
      <p:ext uri="{BB962C8B-B14F-4D97-AF65-F5344CB8AC3E}">
        <p14:creationId xmlns:p14="http://schemas.microsoft.com/office/powerpoint/2010/main" val="3840148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C3F1109B-F417-9B62-832C-684C0EC65001}"/>
              </a:ext>
              <a:ext uri="{C183D7F6-B498-43B3-948B-1728B52AA6E4}">
                <adec:decorative xmlns:adec="http://schemas.microsoft.com/office/drawing/2017/decorative" val="1"/>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lang="en-US" sz="4400" kern="1200">
                <a:solidFill>
                  <a:schemeClr val="tx1"/>
                </a:solidFill>
                <a:latin typeface="+mj-lt"/>
                <a:ea typeface="+mj-ea"/>
                <a:cs typeface="+mj-cs"/>
              </a:rPr>
              <a:t>Report two</a:t>
            </a:r>
            <a:br>
              <a:rPr lang="en-US" sz="4400" kern="1200">
                <a:solidFill>
                  <a:schemeClr val="tx1"/>
                </a:solidFill>
                <a:latin typeface="+mj-lt"/>
                <a:ea typeface="+mj-ea"/>
                <a:cs typeface="+mj-cs"/>
              </a:rPr>
            </a:br>
            <a:r>
              <a:rPr lang="en-US" sz="4400" kern="1200">
                <a:solidFill>
                  <a:schemeClr val="tx1"/>
                </a:solidFill>
                <a:latin typeface="+mj-lt"/>
                <a:ea typeface="+mj-ea"/>
                <a:cs typeface="+mj-cs"/>
              </a:rPr>
              <a:t>Data Chart</a:t>
            </a:r>
          </a:p>
        </p:txBody>
      </p:sp>
      <p:sp>
        <p:nvSpPr>
          <p:cNvPr id="11" name="Text Placeholder 10">
            <a:extLst>
              <a:ext uri="{FF2B5EF4-FFF2-40B4-BE49-F238E27FC236}">
                <a16:creationId xmlns:a16="http://schemas.microsoft.com/office/drawing/2014/main" id="{52B8EE1E-4643-CE24-1B64-133037B14722}"/>
              </a:ext>
            </a:extLst>
          </p:cNvPr>
          <p:cNvSpPr>
            <a:spLocks noGrp="1"/>
          </p:cNvSpPr>
          <p:nvPr>
            <p:ph type="body" sz="quarter" idx="16"/>
          </p:nvPr>
        </p:nvSpPr>
        <p:spPr>
          <a:xfrm>
            <a:off x="1137034" y="2194102"/>
            <a:ext cx="4438036" cy="3908585"/>
          </a:xfrm>
        </p:spPr>
        <p:txBody>
          <a:bodyPr vert="horz" lIns="91440" tIns="45720" rIns="91440" bIns="45720" rtlCol="0">
            <a:normAutofit/>
          </a:bodyPr>
          <a:lstStyle/>
          <a:p>
            <a:pPr indent="-228600">
              <a:lnSpc>
                <a:spcPct val="90000"/>
              </a:lnSpc>
            </a:pPr>
            <a:r>
              <a:rPr lang="en-US" sz="1300"/>
              <a:t>After running the script with Outland Adventures’ database, this graph was generated based on data from the 2024 calendar year. The y-axis represents the number of bookings made by customers at various Outland Adventures locations.</a:t>
            </a:r>
            <a:br>
              <a:rPr lang="en-US" sz="1300"/>
            </a:br>
            <a:endParaRPr lang="en-US" sz="1300">
              <a:cs typeface="Segoe UI Light"/>
            </a:endParaRPr>
          </a:p>
          <a:p>
            <a:pPr indent="-228600">
              <a:lnSpc>
                <a:spcPct val="90000"/>
              </a:lnSpc>
            </a:pPr>
            <a:r>
              <a:rPr lang="en-US" sz="1300"/>
              <a:t>The graph clearly shows that Southern Europe has experienced low demand. As a result, the owners may consider removing it from their offerings or increasing marketing efforts to boost its popularity.</a:t>
            </a:r>
            <a:br>
              <a:rPr lang="en-US" sz="1300"/>
            </a:br>
            <a:endParaRPr lang="en-US" sz="1300">
              <a:cs typeface="Segoe UI Light"/>
            </a:endParaRPr>
          </a:p>
          <a:p>
            <a:pPr indent="-228600">
              <a:lnSpc>
                <a:spcPct val="90000"/>
              </a:lnSpc>
            </a:pPr>
            <a:r>
              <a:rPr lang="en-US" sz="1300"/>
              <a:t>As more bookings are made and data from multiple years become available, this script will be a valuable tool for analyzing booking trends across different locations.</a:t>
            </a:r>
            <a:endParaRPr lang="en-US" sz="1300">
              <a:cs typeface="Segoe UI Light"/>
            </a:endParaRPr>
          </a:p>
          <a:p>
            <a:pPr marL="342900" indent="-228600">
              <a:lnSpc>
                <a:spcPct val="90000"/>
              </a:lnSpc>
              <a:spcAft>
                <a:spcPts val="600"/>
              </a:spcAft>
            </a:pPr>
            <a:endParaRPr lang="en-US" sz="1300">
              <a:cs typeface="Segoe UI Light"/>
            </a:endParaRPr>
          </a:p>
        </p:txBody>
      </p:sp>
      <p:graphicFrame>
        <p:nvGraphicFramePr>
          <p:cNvPr id="14" name="Chart 13">
            <a:extLst>
              <a:ext uri="{FF2B5EF4-FFF2-40B4-BE49-F238E27FC236}">
                <a16:creationId xmlns:a16="http://schemas.microsoft.com/office/drawing/2014/main" id="{1D6AB8D4-4AB5-FF5F-38CB-9ED08A029004}"/>
              </a:ext>
              <a:ext uri="{147F2762-F138-4A5C-976F-8EAC2B608ADB}">
                <a16:predDERef xmlns:a16="http://schemas.microsoft.com/office/drawing/2014/main" pred="{785E163B-F25A-337D-FB98-FA889BB4687A}"/>
              </a:ext>
            </a:extLst>
          </p:cNvPr>
          <p:cNvGraphicFramePr>
            <a:graphicFrameLocks/>
          </p:cNvGraphicFramePr>
          <p:nvPr>
            <p:extLst>
              <p:ext uri="{D42A27DB-BD31-4B8C-83A1-F6EECF244321}">
                <p14:modId xmlns:p14="http://schemas.microsoft.com/office/powerpoint/2010/main" val="4102286077"/>
              </p:ext>
            </p:extLst>
          </p:nvPr>
        </p:nvGraphicFramePr>
        <p:xfrm>
          <a:off x="6880610" y="717012"/>
          <a:ext cx="4737650" cy="54461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240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47F66-3C86-C036-220D-95801CE97841}"/>
              </a:ext>
            </a:extLst>
          </p:cNvPr>
          <p:cNvSpPr>
            <a:spLocks noGrp="1"/>
          </p:cNvSpPr>
          <p:nvPr>
            <p:ph type="title"/>
          </p:nvPr>
        </p:nvSpPr>
        <p:spPr>
          <a:xfrm>
            <a:off x="1616054" y="1070149"/>
            <a:ext cx="8959893" cy="1004836"/>
          </a:xfrm>
        </p:spPr>
        <p:txBody>
          <a:bodyPr vert="horz" lIns="91440" tIns="45720" rIns="91440" bIns="45720" rtlCol="0" anchor="ctr">
            <a:normAutofit/>
          </a:bodyPr>
          <a:lstStyle/>
          <a:p>
            <a:pPr algn="ctr"/>
            <a:r>
              <a:rPr lang="en-US">
                <a:solidFill>
                  <a:srgbClr val="595959"/>
                </a:solidFill>
                <a:cs typeface="Segoe UI Light"/>
              </a:rPr>
              <a:t>Report two Assumptions</a:t>
            </a:r>
            <a:endParaRPr lang="en-US" kern="1200">
              <a:solidFill>
                <a:srgbClr val="595959"/>
              </a:solidFill>
              <a:latin typeface="+mj-lt"/>
              <a:cs typeface="Segoe UI Light"/>
            </a:endParaRPr>
          </a:p>
        </p:txBody>
      </p:sp>
      <p:sp>
        <p:nvSpPr>
          <p:cNvPr id="36" name="Rectangle 35">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28A0A-573E-9FA5-C5A1-8C5E4C0466C9}"/>
              </a:ext>
            </a:extLst>
          </p:cNvPr>
          <p:cNvSpPr txBox="1"/>
          <p:nvPr/>
        </p:nvSpPr>
        <p:spPr>
          <a:xfrm>
            <a:off x="1142565" y="2506499"/>
            <a:ext cx="8959892" cy="34497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a:lnSpc>
                <a:spcPct val="90000"/>
              </a:lnSpc>
            </a:pPr>
            <a:endParaRPr lang="en-US" sz="2000" b="1">
              <a:solidFill>
                <a:srgbClr val="000000"/>
              </a:solidFill>
              <a:latin typeface="Tahoma"/>
              <a:ea typeface="Tahoma"/>
              <a:cs typeface="Tahoma"/>
            </a:endParaRPr>
          </a:p>
          <a:p>
            <a:pPr marL="383540" indent="-383540">
              <a:lnSpc>
                <a:spcPct val="94000"/>
              </a:lnSpc>
              <a:spcBef>
                <a:spcPts val="1000"/>
              </a:spcBef>
              <a:spcAft>
                <a:spcPts val="200"/>
              </a:spcAft>
              <a:buFont typeface="Arial,Sans-Serif" panose="020B0604020202020204" pitchFamily="34" charset="0"/>
              <a:buChar char="•"/>
            </a:pPr>
            <a:r>
              <a:rPr lang="en-US" sz="2100">
                <a:solidFill>
                  <a:schemeClr val="tx1">
                    <a:lumMod val="65000"/>
                    <a:lumOff val="35000"/>
                  </a:schemeClr>
                </a:solidFill>
                <a:latin typeface="Segoe UI Light"/>
                <a:ea typeface="Tahoma"/>
                <a:cs typeface="Tahoma"/>
              </a:rPr>
              <a:t>The owners want a report to analyze </a:t>
            </a:r>
            <a:r>
              <a:rPr lang="en-US" sz="2100" u="sng">
                <a:solidFill>
                  <a:schemeClr val="tx1">
                    <a:lumMod val="65000"/>
                    <a:lumOff val="35000"/>
                  </a:schemeClr>
                </a:solidFill>
                <a:latin typeface="Segoe UI Light"/>
                <a:ea typeface="Tahoma"/>
                <a:cs typeface="Tahoma"/>
              </a:rPr>
              <a:t>yearly</a:t>
            </a:r>
            <a:r>
              <a:rPr lang="en-US" sz="2100">
                <a:solidFill>
                  <a:schemeClr val="tx1">
                    <a:lumMod val="65000"/>
                    <a:lumOff val="35000"/>
                  </a:schemeClr>
                </a:solidFill>
                <a:latin typeface="Segoe UI Light"/>
                <a:ea typeface="Tahoma"/>
                <a:cs typeface="Tahoma"/>
              </a:rPr>
              <a:t> trends.  </a:t>
            </a:r>
          </a:p>
          <a:p>
            <a:pPr marL="383540" indent="-383540">
              <a:lnSpc>
                <a:spcPct val="94000"/>
              </a:lnSpc>
              <a:spcBef>
                <a:spcPts val="1000"/>
              </a:spcBef>
              <a:spcAft>
                <a:spcPts val="200"/>
              </a:spcAft>
              <a:buFont typeface="Arial,Sans-Serif" panose="020B0604020202020204" pitchFamily="34" charset="0"/>
              <a:buChar char="•"/>
            </a:pPr>
            <a:r>
              <a:rPr lang="en-US" sz="2100">
                <a:solidFill>
                  <a:schemeClr val="tx1">
                    <a:lumMod val="65000"/>
                    <a:lumOff val="35000"/>
                  </a:schemeClr>
                </a:solidFill>
                <a:latin typeface="Segoe UI Light"/>
                <a:ea typeface="Tahoma"/>
                <a:cs typeface="Tahoma"/>
              </a:rPr>
              <a:t>The owners want a report to analyze the bookings per continent locations.  </a:t>
            </a:r>
          </a:p>
          <a:p>
            <a:pPr marL="383540" indent="-383540">
              <a:lnSpc>
                <a:spcPct val="94000"/>
              </a:lnSpc>
              <a:spcBef>
                <a:spcPts val="1000"/>
              </a:spcBef>
              <a:spcAft>
                <a:spcPts val="200"/>
              </a:spcAft>
              <a:buFont typeface="Arial,Sans-Serif" panose="020B0604020202020204" pitchFamily="34" charset="0"/>
              <a:buChar char="•"/>
            </a:pPr>
            <a:r>
              <a:rPr lang="en-US" sz="2100">
                <a:solidFill>
                  <a:schemeClr val="tx1">
                    <a:lumMod val="65000"/>
                    <a:lumOff val="35000"/>
                  </a:schemeClr>
                </a:solidFill>
                <a:latin typeface="Segoe UI Light"/>
                <a:ea typeface="Tahoma"/>
                <a:cs typeface="Tahoma"/>
              </a:rPr>
              <a:t>The owners want a stored procedure with their database to make the reports. </a:t>
            </a:r>
          </a:p>
          <a:p>
            <a:pPr marL="383540" indent="-383540">
              <a:lnSpc>
                <a:spcPct val="94000"/>
              </a:lnSpc>
              <a:spcBef>
                <a:spcPts val="1000"/>
              </a:spcBef>
              <a:spcAft>
                <a:spcPts val="200"/>
              </a:spcAft>
              <a:buFont typeface="Arial,Sans-Serif" panose="020B0604020202020204" pitchFamily="34" charset="0"/>
              <a:buChar char="•"/>
            </a:pPr>
            <a:r>
              <a:rPr lang="en-US" sz="2100">
                <a:solidFill>
                  <a:schemeClr val="tx1">
                    <a:lumMod val="65000"/>
                    <a:lumOff val="35000"/>
                  </a:schemeClr>
                </a:solidFill>
                <a:latin typeface="Segoe UI Light"/>
                <a:ea typeface="Tahoma"/>
                <a:cs typeface="Tahoma"/>
              </a:rPr>
              <a:t>The owners would like to input the year of analyzing bookings, therefore the stored procedure allows an input of the year. </a:t>
            </a:r>
          </a:p>
          <a:p>
            <a:pPr marL="383540" indent="-383540">
              <a:lnSpc>
                <a:spcPct val="94000"/>
              </a:lnSpc>
              <a:spcBef>
                <a:spcPts val="1000"/>
              </a:spcBef>
              <a:spcAft>
                <a:spcPts val="200"/>
              </a:spcAft>
              <a:buFont typeface="Arial,Sans-Serif" panose="020B0604020202020204" pitchFamily="34" charset="0"/>
              <a:buChar char="•"/>
            </a:pPr>
            <a:r>
              <a:rPr lang="en-US" sz="2100">
                <a:solidFill>
                  <a:schemeClr val="tx1">
                    <a:lumMod val="65000"/>
                    <a:lumOff val="35000"/>
                  </a:schemeClr>
                </a:solidFill>
                <a:latin typeface="Segoe UI Light"/>
                <a:ea typeface="Tahoma"/>
                <a:cs typeface="Tahoma"/>
              </a:rPr>
              <a:t>The owners want the report to display zero bookings if there are zero bookings.  </a:t>
            </a:r>
          </a:p>
          <a:p>
            <a:pPr marL="383540" indent="-383540">
              <a:lnSpc>
                <a:spcPct val="94000"/>
              </a:lnSpc>
              <a:spcBef>
                <a:spcPts val="1000"/>
              </a:spcBef>
              <a:spcAft>
                <a:spcPts val="200"/>
              </a:spcAft>
              <a:buFont typeface="Arial,Sans-Serif" panose="020B0604020202020204" pitchFamily="34" charset="0"/>
              <a:buChar char="•"/>
            </a:pPr>
            <a:r>
              <a:rPr lang="en-US" sz="2100">
                <a:solidFill>
                  <a:schemeClr val="tx1">
                    <a:lumMod val="65000"/>
                    <a:lumOff val="35000"/>
                  </a:schemeClr>
                </a:solidFill>
                <a:latin typeface="Segoe UI Light"/>
                <a:ea typeface="Tahoma"/>
                <a:cs typeface="Tahoma"/>
              </a:rPr>
              <a:t>The database would be private. </a:t>
            </a:r>
          </a:p>
          <a:p>
            <a:pPr marL="383540" indent="-383540">
              <a:lnSpc>
                <a:spcPct val="94000"/>
              </a:lnSpc>
              <a:spcBef>
                <a:spcPts val="1000"/>
              </a:spcBef>
              <a:spcAft>
                <a:spcPts val="200"/>
              </a:spcAft>
              <a:buFont typeface="Arial,Sans-Serif" panose="020B0604020202020204" pitchFamily="34" charset="0"/>
              <a:buChar char="•"/>
            </a:pPr>
            <a:r>
              <a:rPr lang="en-US" sz="2100">
                <a:solidFill>
                  <a:schemeClr val="tx1">
                    <a:lumMod val="65000"/>
                    <a:lumOff val="35000"/>
                  </a:schemeClr>
                </a:solidFill>
                <a:latin typeface="Segoe UI Light"/>
                <a:ea typeface="Tahoma"/>
                <a:cs typeface="Tahoma"/>
              </a:rPr>
              <a:t>The owners do not want a validation to the input feature since this will be a private database. </a:t>
            </a:r>
            <a:endParaRPr lang="en-US">
              <a:solidFill>
                <a:schemeClr val="tx1">
                  <a:lumMod val="65000"/>
                  <a:lumOff val="35000"/>
                </a:schemeClr>
              </a:solidFill>
              <a:latin typeface="Segoe UI Light"/>
            </a:endParaRPr>
          </a:p>
          <a:p>
            <a:pPr marL="530860" lvl="1" indent="-228600">
              <a:lnSpc>
                <a:spcPct val="90000"/>
              </a:lnSpc>
              <a:spcBef>
                <a:spcPts val="500"/>
              </a:spcBef>
              <a:spcAft>
                <a:spcPts val="200"/>
              </a:spcAft>
              <a:buFont typeface="Arial" panose="020B0604020202020204" pitchFamily="34" charset="0"/>
              <a:buChar char="•"/>
            </a:pPr>
            <a:endParaRPr lang="en-US" sz="2000">
              <a:solidFill>
                <a:schemeClr val="tx1">
                  <a:lumMod val="65000"/>
                  <a:lumOff val="35000"/>
                </a:schemeClr>
              </a:solidFill>
              <a:cs typeface="Segoe UI Light"/>
            </a:endParaRPr>
          </a:p>
          <a:p>
            <a:pPr indent="-228600">
              <a:lnSpc>
                <a:spcPct val="90000"/>
              </a:lnSpc>
              <a:buFont typeface="Arial" panose="020B0604020202020204" pitchFamily="34" charset="0"/>
              <a:buChar char="•"/>
            </a:pPr>
            <a:endParaRPr lang="en-US" sz="2000">
              <a:solidFill>
                <a:schemeClr val="tx1">
                  <a:lumMod val="65000"/>
                  <a:lumOff val="35000"/>
                </a:schemeClr>
              </a:solidFill>
            </a:endParaRPr>
          </a:p>
        </p:txBody>
      </p:sp>
    </p:spTree>
    <p:extLst>
      <p:ext uri="{BB962C8B-B14F-4D97-AF65-F5344CB8AC3E}">
        <p14:creationId xmlns:p14="http://schemas.microsoft.com/office/powerpoint/2010/main" val="1902509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47F66-3C86-C036-220D-95801CE97841}"/>
              </a:ext>
            </a:extLst>
          </p:cNvPr>
          <p:cNvSpPr>
            <a:spLocks noGrp="1"/>
          </p:cNvSpPr>
          <p:nvPr>
            <p:ph type="title"/>
          </p:nvPr>
        </p:nvSpPr>
        <p:spPr>
          <a:xfrm>
            <a:off x="1616054" y="1070149"/>
            <a:ext cx="8959893" cy="1004836"/>
          </a:xfrm>
        </p:spPr>
        <p:txBody>
          <a:bodyPr vert="horz" lIns="91440" tIns="45720" rIns="91440" bIns="45720" rtlCol="0" anchor="ctr">
            <a:normAutofit/>
          </a:bodyPr>
          <a:lstStyle/>
          <a:p>
            <a:pPr algn="ctr"/>
            <a:r>
              <a:rPr lang="en-US" kern="1200">
                <a:solidFill>
                  <a:srgbClr val="595959"/>
                </a:solidFill>
                <a:latin typeface="+mj-lt"/>
                <a:ea typeface="+mj-ea"/>
                <a:cs typeface="+mj-cs"/>
              </a:rPr>
              <a:t>Report </a:t>
            </a:r>
            <a:r>
              <a:rPr lang="en-US">
                <a:solidFill>
                  <a:srgbClr val="595959"/>
                </a:solidFill>
              </a:rPr>
              <a:t>Three</a:t>
            </a:r>
            <a:endParaRPr lang="en-US" kern="1200">
              <a:solidFill>
                <a:srgbClr val="595959"/>
              </a:solidFill>
              <a:latin typeface="+mj-lt"/>
              <a:ea typeface="+mj-ea"/>
              <a:cs typeface="+mj-cs"/>
            </a:endParaRPr>
          </a:p>
        </p:txBody>
      </p:sp>
      <p:sp>
        <p:nvSpPr>
          <p:cNvPr id="36" name="Rectangle 35">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28A0A-573E-9FA5-C5A1-8C5E4C0466C9}"/>
              </a:ext>
            </a:extLst>
          </p:cNvPr>
          <p:cNvSpPr txBox="1"/>
          <p:nvPr/>
        </p:nvSpPr>
        <p:spPr>
          <a:xfrm>
            <a:off x="728435" y="2523064"/>
            <a:ext cx="8959892" cy="282854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pPr>
            <a:r>
              <a:rPr lang="en-US" sz="2000" b="1">
                <a:solidFill>
                  <a:schemeClr val="tx1">
                    <a:lumMod val="65000"/>
                    <a:lumOff val="35000"/>
                  </a:schemeClr>
                </a:solidFill>
              </a:rPr>
              <a:t>Business Challenge:</a:t>
            </a:r>
            <a:endParaRPr lang="en-US" sz="2000">
              <a:solidFill>
                <a:schemeClr val="tx1">
                  <a:lumMod val="65000"/>
                  <a:lumOff val="35000"/>
                </a:schemeClr>
              </a:solidFill>
              <a:cs typeface="Segoe UI Light"/>
            </a:endParaRPr>
          </a:p>
          <a:p>
            <a:pPr marL="530860" lvl="1">
              <a:lnSpc>
                <a:spcPct val="94000"/>
              </a:lnSpc>
              <a:spcBef>
                <a:spcPts val="500"/>
              </a:spcBef>
              <a:spcAft>
                <a:spcPts val="200"/>
              </a:spcAft>
            </a:pPr>
            <a:r>
              <a:rPr lang="en-US" sz="1400">
                <a:solidFill>
                  <a:schemeClr val="tx1">
                    <a:lumMod val="65000"/>
                    <a:lumOff val="35000"/>
                  </a:schemeClr>
                </a:solidFill>
                <a:latin typeface="Segoe UI Light"/>
                <a:ea typeface="Tahoma"/>
                <a:cs typeface="Tahoma"/>
              </a:rPr>
              <a:t>Are there any items in the inventory that have been stored for over five years? </a:t>
            </a:r>
            <a:r>
              <a:rPr lang="en-US" sz="1400">
                <a:solidFill>
                  <a:srgbClr val="000000"/>
                </a:solidFill>
                <a:latin typeface="Tahoma"/>
                <a:ea typeface="Tahoma"/>
                <a:cs typeface="Tahoma"/>
              </a:rPr>
              <a:t> </a:t>
            </a:r>
            <a:endParaRPr lang="en-US" sz="1400">
              <a:solidFill>
                <a:schemeClr val="tx1">
                  <a:lumMod val="65000"/>
                  <a:lumOff val="35000"/>
                </a:schemeClr>
              </a:solidFill>
              <a:latin typeface="Tahoma"/>
              <a:ea typeface="Tahoma"/>
              <a:cs typeface="Tahoma"/>
            </a:endParaRPr>
          </a:p>
          <a:p>
            <a:pPr>
              <a:lnSpc>
                <a:spcPct val="90000"/>
              </a:lnSpc>
              <a:spcBef>
                <a:spcPts val="1000"/>
              </a:spcBef>
              <a:spcAft>
                <a:spcPts val="200"/>
              </a:spcAft>
            </a:pPr>
            <a:endParaRPr lang="en-US" sz="2000">
              <a:solidFill>
                <a:schemeClr val="tx1">
                  <a:lumMod val="65000"/>
                  <a:lumOff val="35000"/>
                </a:schemeClr>
              </a:solidFill>
              <a:cs typeface="Segoe UI Light"/>
            </a:endParaRPr>
          </a:p>
          <a:p>
            <a:pPr marL="530860" lvl="1" indent="-228600">
              <a:lnSpc>
                <a:spcPct val="90000"/>
              </a:lnSpc>
              <a:spcBef>
                <a:spcPts val="500"/>
              </a:spcBef>
              <a:spcAft>
                <a:spcPts val="200"/>
              </a:spcAft>
              <a:buFont typeface="Arial" panose="020B0604020202020204" pitchFamily="34" charset="0"/>
              <a:buChar char="•"/>
            </a:pPr>
            <a:endParaRPr lang="en-US" sz="2000">
              <a:solidFill>
                <a:schemeClr val="tx1">
                  <a:lumMod val="65000"/>
                  <a:lumOff val="35000"/>
                </a:schemeClr>
              </a:solidFill>
            </a:endParaRPr>
          </a:p>
          <a:p>
            <a:pPr indent="-228600">
              <a:lnSpc>
                <a:spcPct val="90000"/>
              </a:lnSpc>
              <a:buFont typeface="Arial" panose="020B0604020202020204" pitchFamily="34" charset="0"/>
              <a:buChar char="•"/>
            </a:pPr>
            <a:endParaRPr lang="en-US" sz="2000">
              <a:solidFill>
                <a:schemeClr val="tx1">
                  <a:lumMod val="65000"/>
                  <a:lumOff val="35000"/>
                </a:schemeClr>
              </a:solidFill>
            </a:endParaRPr>
          </a:p>
        </p:txBody>
      </p:sp>
      <p:sp>
        <p:nvSpPr>
          <p:cNvPr id="9" name="TextBox 8">
            <a:extLst>
              <a:ext uri="{FF2B5EF4-FFF2-40B4-BE49-F238E27FC236}">
                <a16:creationId xmlns:a16="http://schemas.microsoft.com/office/drawing/2014/main" id="{96DF6E3A-4A8D-2EE3-C69E-9BB31866EBA7}"/>
              </a:ext>
            </a:extLst>
          </p:cNvPr>
          <p:cNvSpPr txBox="1"/>
          <p:nvPr/>
        </p:nvSpPr>
        <p:spPr>
          <a:xfrm>
            <a:off x="731632" y="3198007"/>
            <a:ext cx="10729014" cy="3383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4000"/>
              </a:lnSpc>
              <a:spcBef>
                <a:spcPts val="1000"/>
              </a:spcBef>
              <a:spcAft>
                <a:spcPts val="200"/>
              </a:spcAft>
            </a:pPr>
            <a:r>
              <a:rPr lang="en-US" b="1">
                <a:solidFill>
                  <a:schemeClr val="tx1">
                    <a:lumMod val="65000"/>
                    <a:lumOff val="35000"/>
                  </a:schemeClr>
                </a:solidFill>
                <a:latin typeface="Segoe UI Light"/>
                <a:ea typeface="Tahoma"/>
                <a:cs typeface="Tahoma"/>
              </a:rPr>
              <a:t>Objective:  </a:t>
            </a:r>
            <a:endParaRPr lang="en-US">
              <a:solidFill>
                <a:schemeClr val="tx1">
                  <a:lumMod val="65000"/>
                  <a:lumOff val="35000"/>
                </a:schemeClr>
              </a:solidFill>
              <a:latin typeface="Segoe UI Light"/>
              <a:ea typeface="Tahoma"/>
              <a:cs typeface="Tahoma"/>
            </a:endParaRPr>
          </a:p>
          <a:p>
            <a:pPr marL="530860" lvl="1">
              <a:lnSpc>
                <a:spcPct val="94000"/>
              </a:lnSpc>
              <a:spcBef>
                <a:spcPts val="500"/>
              </a:spcBef>
              <a:spcAft>
                <a:spcPts val="200"/>
              </a:spcAft>
            </a:pPr>
            <a:r>
              <a:rPr lang="en-US" sz="1200">
                <a:solidFill>
                  <a:schemeClr val="tx1">
                    <a:lumMod val="65000"/>
                    <a:lumOff val="35000"/>
                  </a:schemeClr>
                </a:solidFill>
                <a:latin typeface="Segoe UI Light"/>
                <a:ea typeface="Tahoma"/>
                <a:cs typeface="Tahoma"/>
              </a:rPr>
              <a:t>The objective of this script is to analyze the MySQL database and identify the equipment and inventory Outland Adventure has had on the shelf for more than 5 years. The current script will retrieve the information from item with their matching identifiers and print the results. This script ensures that equipment and inventory within the business is up to industry standards, and it will ensure the safety of the customers that buy or rent items from Outland Adventure. </a:t>
            </a:r>
          </a:p>
          <a:p>
            <a:pPr>
              <a:lnSpc>
                <a:spcPct val="94000"/>
              </a:lnSpc>
              <a:spcBef>
                <a:spcPts val="1000"/>
              </a:spcBef>
              <a:spcAft>
                <a:spcPts val="200"/>
              </a:spcAft>
            </a:pPr>
            <a:r>
              <a:rPr lang="en-US" b="1">
                <a:latin typeface="Segoe UI Light"/>
                <a:ea typeface="Tahoma"/>
                <a:cs typeface="Segoe UI Light"/>
              </a:rPr>
              <a:t>Description</a:t>
            </a:r>
          </a:p>
          <a:p>
            <a:pPr marL="530860" lvl="1">
              <a:lnSpc>
                <a:spcPct val="94000"/>
              </a:lnSpc>
              <a:spcBef>
                <a:spcPts val="500"/>
              </a:spcBef>
              <a:spcAft>
                <a:spcPts val="200"/>
              </a:spcAft>
            </a:pPr>
            <a:r>
              <a:rPr lang="en-US" sz="1200">
                <a:solidFill>
                  <a:schemeClr val="tx1">
                    <a:lumMod val="65000"/>
                    <a:lumOff val="35000"/>
                  </a:schemeClr>
                </a:solidFill>
                <a:latin typeface="Segoe UI Light"/>
                <a:ea typeface="Tahoma"/>
                <a:cs typeface="Tahoma"/>
              </a:rPr>
              <a:t>The report is generated by querying the MySQL Database (</a:t>
            </a:r>
            <a:r>
              <a:rPr lang="en-US" sz="1200" err="1">
                <a:solidFill>
                  <a:schemeClr val="tx1">
                    <a:lumMod val="65000"/>
                    <a:lumOff val="35000"/>
                  </a:schemeClr>
                </a:solidFill>
                <a:latin typeface="Segoe UI Light"/>
                <a:ea typeface="Tahoma"/>
                <a:cs typeface="Tahoma"/>
              </a:rPr>
              <a:t>Outland_Adventures</a:t>
            </a:r>
            <a:r>
              <a:rPr lang="en-US" sz="1200">
                <a:solidFill>
                  <a:schemeClr val="tx1">
                    <a:lumMod val="65000"/>
                    <a:lumOff val="35000"/>
                  </a:schemeClr>
                </a:solidFill>
                <a:latin typeface="Segoe UI Light"/>
                <a:ea typeface="Tahoma"/>
                <a:cs typeface="Tahoma"/>
              </a:rPr>
              <a:t>) for the inventory based on the data table “Inventory”. This information will be relative to the current date and for the sake of comparison some data may be subject to change to output proper results. Each item in the table is analyzed for its age and will display the following information: </a:t>
            </a:r>
          </a:p>
          <a:p>
            <a:pPr marL="1200150" lvl="2" indent="-383540">
              <a:lnSpc>
                <a:spcPct val="94000"/>
              </a:lnSpc>
              <a:spcBef>
                <a:spcPts val="500"/>
              </a:spcBef>
              <a:spcAft>
                <a:spcPts val="200"/>
              </a:spcAft>
              <a:buFont typeface="Wingdings,Sans-Serif"/>
              <a:buChar char="§"/>
            </a:pPr>
            <a:r>
              <a:rPr lang="en-US" sz="1100" i="1" u="sng">
                <a:solidFill>
                  <a:schemeClr val="tx1">
                    <a:lumMod val="65000"/>
                    <a:lumOff val="35000"/>
                  </a:schemeClr>
                </a:solidFill>
                <a:latin typeface="Segoe UI Light"/>
                <a:ea typeface="Tahoma"/>
                <a:cs typeface="Tahoma"/>
              </a:rPr>
              <a:t>Item ID</a:t>
            </a:r>
            <a:r>
              <a:rPr lang="en-US" sz="1100" i="1">
                <a:solidFill>
                  <a:schemeClr val="tx1">
                    <a:lumMod val="65000"/>
                    <a:lumOff val="35000"/>
                  </a:schemeClr>
                </a:solidFill>
                <a:latin typeface="Segoe UI Light"/>
                <a:ea typeface="Tahoma"/>
                <a:cs typeface="Tahoma"/>
              </a:rPr>
              <a:t>: The identification number to be able to distinguish the exact number of each item</a:t>
            </a:r>
            <a:endParaRPr lang="en-US" sz="1100">
              <a:solidFill>
                <a:schemeClr val="tx1">
                  <a:lumMod val="65000"/>
                  <a:lumOff val="35000"/>
                </a:schemeClr>
              </a:solidFill>
              <a:latin typeface="Segoe UI Light"/>
              <a:ea typeface="Tahoma"/>
              <a:cs typeface="Tahoma"/>
            </a:endParaRPr>
          </a:p>
          <a:p>
            <a:pPr marL="1200150" lvl="2" indent="-383540">
              <a:lnSpc>
                <a:spcPct val="94000"/>
              </a:lnSpc>
              <a:spcBef>
                <a:spcPts val="500"/>
              </a:spcBef>
              <a:spcAft>
                <a:spcPts val="200"/>
              </a:spcAft>
              <a:buFont typeface="Wingdings,Sans-Serif"/>
              <a:buChar char="§"/>
            </a:pPr>
            <a:r>
              <a:rPr lang="en-US" sz="1100" i="1" u="sng" err="1">
                <a:solidFill>
                  <a:schemeClr val="tx1">
                    <a:lumMod val="65000"/>
                    <a:lumOff val="35000"/>
                  </a:schemeClr>
                </a:solidFill>
                <a:latin typeface="Segoe UI Light"/>
                <a:ea typeface="Tahoma"/>
                <a:cs typeface="Tahoma"/>
              </a:rPr>
              <a:t>Date_On_Shelf</a:t>
            </a:r>
            <a:r>
              <a:rPr lang="en-US" sz="1100" i="1">
                <a:solidFill>
                  <a:schemeClr val="tx1">
                    <a:lumMod val="65000"/>
                    <a:lumOff val="35000"/>
                  </a:schemeClr>
                </a:solidFill>
                <a:latin typeface="Segoe UI Light"/>
                <a:ea typeface="Tahoma"/>
                <a:cs typeface="Tahoma"/>
              </a:rPr>
              <a:t>: The date the item was placed in inventory</a:t>
            </a:r>
            <a:endParaRPr lang="en-US" sz="1100">
              <a:solidFill>
                <a:schemeClr val="tx1">
                  <a:lumMod val="65000"/>
                  <a:lumOff val="35000"/>
                </a:schemeClr>
              </a:solidFill>
              <a:latin typeface="Segoe UI Light"/>
              <a:ea typeface="Tahoma"/>
              <a:cs typeface="Tahoma"/>
            </a:endParaRPr>
          </a:p>
          <a:p>
            <a:pPr marL="1200150" lvl="2" indent="-383540">
              <a:lnSpc>
                <a:spcPct val="94000"/>
              </a:lnSpc>
              <a:spcBef>
                <a:spcPts val="500"/>
              </a:spcBef>
              <a:spcAft>
                <a:spcPts val="200"/>
              </a:spcAft>
              <a:buFont typeface="Wingdings,Sans-Serif"/>
              <a:buChar char="§"/>
            </a:pPr>
            <a:r>
              <a:rPr lang="en-US" sz="1100" i="1" u="sng" err="1">
                <a:solidFill>
                  <a:schemeClr val="tx1">
                    <a:lumMod val="65000"/>
                    <a:lumOff val="35000"/>
                  </a:schemeClr>
                </a:solidFill>
                <a:latin typeface="Segoe UI Light"/>
                <a:ea typeface="Tahoma"/>
                <a:cs typeface="Tahoma"/>
              </a:rPr>
              <a:t>Equipment_Name</a:t>
            </a:r>
            <a:r>
              <a:rPr lang="en-US" sz="1100" i="1">
                <a:solidFill>
                  <a:schemeClr val="tx1">
                    <a:lumMod val="65000"/>
                    <a:lumOff val="35000"/>
                  </a:schemeClr>
                </a:solidFill>
                <a:latin typeface="Segoe UI Light"/>
                <a:ea typeface="Tahoma"/>
                <a:cs typeface="Tahoma"/>
              </a:rPr>
              <a:t>: The name of the type of item stored</a:t>
            </a:r>
            <a:endParaRPr lang="en-US" sz="1100">
              <a:solidFill>
                <a:schemeClr val="tx1">
                  <a:lumMod val="65000"/>
                  <a:lumOff val="35000"/>
                </a:schemeClr>
              </a:solidFill>
              <a:latin typeface="Segoe UI Light"/>
              <a:ea typeface="Tahoma"/>
              <a:cs typeface="Tahoma"/>
            </a:endParaRPr>
          </a:p>
          <a:p>
            <a:pPr marL="1200150" lvl="2" indent="-383540">
              <a:lnSpc>
                <a:spcPct val="94000"/>
              </a:lnSpc>
              <a:spcBef>
                <a:spcPts val="500"/>
              </a:spcBef>
              <a:spcAft>
                <a:spcPts val="200"/>
              </a:spcAft>
              <a:buFont typeface="Wingdings,Sans-Serif"/>
              <a:buChar char="§"/>
            </a:pPr>
            <a:r>
              <a:rPr lang="en-US" sz="1100" i="1" u="sng">
                <a:solidFill>
                  <a:schemeClr val="tx1">
                    <a:lumMod val="65000"/>
                    <a:lumOff val="35000"/>
                  </a:schemeClr>
                </a:solidFill>
                <a:latin typeface="Segoe UI Light"/>
                <a:ea typeface="Tahoma"/>
                <a:cs typeface="Tahoma"/>
              </a:rPr>
              <a:t>Age</a:t>
            </a:r>
            <a:r>
              <a:rPr lang="en-US" sz="1100" i="1">
                <a:solidFill>
                  <a:schemeClr val="tx1">
                    <a:lumMod val="65000"/>
                    <a:lumOff val="35000"/>
                  </a:schemeClr>
                </a:solidFill>
                <a:latin typeface="Segoe UI Light"/>
                <a:ea typeface="Tahoma"/>
                <a:cs typeface="Tahoma"/>
              </a:rPr>
              <a:t>: The current age of the item printed in years and days</a:t>
            </a:r>
            <a:endParaRPr lang="en-US" sz="1100">
              <a:solidFill>
                <a:schemeClr val="tx1">
                  <a:lumMod val="65000"/>
                  <a:lumOff val="35000"/>
                </a:schemeClr>
              </a:solidFill>
              <a:latin typeface="Segoe UI Light"/>
              <a:ea typeface="Tahoma"/>
              <a:cs typeface="Tahoma"/>
            </a:endParaRPr>
          </a:p>
          <a:p>
            <a:pPr>
              <a:lnSpc>
                <a:spcPct val="94000"/>
              </a:lnSpc>
              <a:spcBef>
                <a:spcPts val="1000"/>
              </a:spcBef>
              <a:spcAft>
                <a:spcPts val="200"/>
              </a:spcAft>
            </a:pPr>
            <a:endParaRPr lang="en-US">
              <a:solidFill>
                <a:schemeClr val="tx1">
                  <a:lumMod val="65000"/>
                  <a:lumOff val="35000"/>
                </a:schemeClr>
              </a:solidFill>
              <a:latin typeface="Segoe UI Light"/>
              <a:ea typeface="Tahoma"/>
              <a:cs typeface="Segoe UI Light"/>
            </a:endParaRPr>
          </a:p>
        </p:txBody>
      </p:sp>
    </p:spTree>
    <p:extLst>
      <p:ext uri="{BB962C8B-B14F-4D97-AF65-F5344CB8AC3E}">
        <p14:creationId xmlns:p14="http://schemas.microsoft.com/office/powerpoint/2010/main" val="3125920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people hiking in the desert&#10;&#10;Description automatically generated">
            <a:extLst>
              <a:ext uri="{FF2B5EF4-FFF2-40B4-BE49-F238E27FC236}">
                <a16:creationId xmlns:a16="http://schemas.microsoft.com/office/drawing/2014/main" id="{C40DE61F-6998-9BBC-7934-BA6CDAADC1BB}"/>
              </a:ext>
            </a:extLst>
          </p:cNvPr>
          <p:cNvPicPr>
            <a:picLocks noChangeAspect="1"/>
          </p:cNvPicPr>
          <p:nvPr/>
        </p:nvPicPr>
        <p:blipFill>
          <a:blip r:embed="rId2"/>
          <a:srcRect l="17607" r="1673" b="1"/>
          <a:stretch/>
        </p:blipFill>
        <p:spPr>
          <a:xfrm>
            <a:off x="2522356" y="10"/>
            <a:ext cx="9669642" cy="6857990"/>
          </a:xfrm>
          <a:prstGeom prst="rect">
            <a:avLst/>
          </a:prstGeom>
        </p:spPr>
      </p:pic>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4F1D69-089E-41EE-8DB0-34AEE342C565}"/>
              </a:ext>
            </a:extLst>
          </p:cNvPr>
          <p:cNvSpPr txBox="1"/>
          <p:nvPr/>
        </p:nvSpPr>
        <p:spPr>
          <a:xfrm>
            <a:off x="83820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Business Value</a:t>
            </a:r>
          </a:p>
        </p:txBody>
      </p:sp>
      <p:sp>
        <p:nvSpPr>
          <p:cNvPr id="7" name="TextBox 6">
            <a:extLst>
              <a:ext uri="{FF2B5EF4-FFF2-40B4-BE49-F238E27FC236}">
                <a16:creationId xmlns:a16="http://schemas.microsoft.com/office/drawing/2014/main" id="{56677CBC-AB75-84AD-071A-47EB168C8F4F}"/>
              </a:ext>
            </a:extLst>
          </p:cNvPr>
          <p:cNvSpPr txBox="1"/>
          <p:nvPr/>
        </p:nvSpPr>
        <p:spPr>
          <a:xfrm>
            <a:off x="159027" y="2260266"/>
            <a:ext cx="4501362" cy="37427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pPr>
            <a:r>
              <a:rPr lang="en-US" b="1">
                <a:solidFill>
                  <a:schemeClr val="tx1">
                    <a:lumMod val="65000"/>
                    <a:lumOff val="35000"/>
                  </a:schemeClr>
                </a:solidFill>
              </a:rPr>
              <a:t>Business Value:</a:t>
            </a:r>
            <a:endParaRPr lang="en-US">
              <a:solidFill>
                <a:schemeClr val="tx1">
                  <a:lumMod val="65000"/>
                  <a:lumOff val="35000"/>
                </a:schemeClr>
              </a:solidFill>
              <a:cs typeface="Segoe UI Light"/>
            </a:endParaRPr>
          </a:p>
          <a:p>
            <a:pPr>
              <a:lnSpc>
                <a:spcPct val="90000"/>
              </a:lnSpc>
              <a:spcBef>
                <a:spcPts val="1000"/>
              </a:spcBef>
              <a:spcAft>
                <a:spcPts val="200"/>
              </a:spcAft>
            </a:pPr>
            <a:r>
              <a:rPr lang="en-US" sz="1400">
                <a:solidFill>
                  <a:schemeClr val="tx1">
                    <a:lumMod val="65000"/>
                    <a:lumOff val="35000"/>
                  </a:schemeClr>
                </a:solidFill>
              </a:rPr>
              <a:t>The information provided by running the Python script detailed on the next page will help managers and employees make informed decisions on inventory lifecycles. Over time, equipment wear and tear will cause problems and replacing them will reduce costs; it comes down to an efficiency vs. maintenance trade-off. Oftentimes, improper tracking of maintenance or equipment replacement will cause downtime for a business, causing underperformance in revenue. This script aims to combat this issue by supplying data on equipment subject to replacement. It will also aim to keep inventory turnover at a healthy pace.  </a:t>
            </a:r>
            <a:r>
              <a:rPr lang="en-US" sz="1400">
                <a:solidFill>
                  <a:srgbClr val="0E101A"/>
                </a:solidFill>
                <a:latin typeface="Tahoma"/>
                <a:ea typeface="Tahoma"/>
                <a:cs typeface="Tahoma"/>
              </a:rPr>
              <a:t> </a:t>
            </a:r>
            <a:endParaRPr lang="en-US"/>
          </a:p>
          <a:p>
            <a:pPr indent="-228600">
              <a:lnSpc>
                <a:spcPct val="90000"/>
              </a:lnSpc>
              <a:buFont typeface="Arial" panose="020B0604020202020204" pitchFamily="34" charset="0"/>
              <a:buChar char="•"/>
            </a:pPr>
            <a:endParaRPr lang="en-US" sz="1100"/>
          </a:p>
          <a:p>
            <a:pPr indent="-228600">
              <a:lnSpc>
                <a:spcPct val="90000"/>
              </a:lnSpc>
              <a:buFont typeface="Arial" panose="020B0604020202020204" pitchFamily="34" charset="0"/>
              <a:buChar char="•"/>
            </a:pPr>
            <a:endParaRPr lang="en-US" sz="1100"/>
          </a:p>
        </p:txBody>
      </p:sp>
    </p:spTree>
    <p:extLst>
      <p:ext uri="{BB962C8B-B14F-4D97-AF65-F5344CB8AC3E}">
        <p14:creationId xmlns:p14="http://schemas.microsoft.com/office/powerpoint/2010/main" val="3968210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3F1109B-F417-9B62-832C-684C0EC6500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a:solidFill>
                  <a:schemeClr val="tx1"/>
                </a:solidFill>
                <a:latin typeface="+mj-lt"/>
                <a:ea typeface="+mj-ea"/>
                <a:cs typeface="+mj-cs"/>
              </a:rPr>
              <a:t>Script output</a:t>
            </a:r>
            <a:endParaRPr lang="en-US" kern="1200">
              <a:solidFill>
                <a:schemeClr val="tx1"/>
              </a:solidFill>
              <a:latin typeface="+mj-lt"/>
              <a:cs typeface="Segoe UI Light"/>
            </a:endParaRPr>
          </a:p>
        </p:txBody>
      </p:sp>
      <p:pic>
        <p:nvPicPr>
          <p:cNvPr id="2" name="Picture 1" descr="A screenshot of a computer&#10;&#10;Description automatically generated">
            <a:extLst>
              <a:ext uri="{FF2B5EF4-FFF2-40B4-BE49-F238E27FC236}">
                <a16:creationId xmlns:a16="http://schemas.microsoft.com/office/drawing/2014/main" id="{AD5F54D9-3580-9971-0358-311C7E18FD23}"/>
              </a:ext>
            </a:extLst>
          </p:cNvPr>
          <p:cNvPicPr>
            <a:picLocks noChangeAspect="1"/>
          </p:cNvPicPr>
          <p:nvPr/>
        </p:nvPicPr>
        <p:blipFill>
          <a:blip r:embed="rId2"/>
          <a:stretch>
            <a:fillRect/>
          </a:stretch>
        </p:blipFill>
        <p:spPr>
          <a:xfrm>
            <a:off x="1971147" y="1712383"/>
            <a:ext cx="8387291" cy="4671483"/>
          </a:xfrm>
          <a:prstGeom prst="rect">
            <a:avLst/>
          </a:prstGeom>
        </p:spPr>
      </p:pic>
    </p:spTree>
    <p:extLst>
      <p:ext uri="{BB962C8B-B14F-4D97-AF65-F5344CB8AC3E}">
        <p14:creationId xmlns:p14="http://schemas.microsoft.com/office/powerpoint/2010/main" val="1440357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C3F1109B-F417-9B62-832C-684C0EC65001}"/>
              </a:ext>
            </a:extLst>
          </p:cNvPr>
          <p:cNvSpPr>
            <a:spLocks noGrp="1"/>
          </p:cNvSpPr>
          <p:nvPr>
            <p:ph type="title"/>
          </p:nvPr>
        </p:nvSpPr>
        <p:spPr>
          <a:xfrm>
            <a:off x="838200" y="609600"/>
            <a:ext cx="3739341" cy="1330839"/>
          </a:xfrm>
          <a:solidFill>
            <a:schemeClr val="accent1">
              <a:lumMod val="40000"/>
              <a:lumOff val="60000"/>
            </a:schemeClr>
          </a:solidFill>
        </p:spPr>
        <p:txBody>
          <a:bodyPr vert="horz" lIns="91440" tIns="45720" rIns="91440" bIns="45720" rtlCol="0" anchor="ctr">
            <a:normAutofit/>
          </a:bodyPr>
          <a:lstStyle/>
          <a:p>
            <a:r>
              <a:rPr lang="en-US" sz="3700" kern="1200">
                <a:solidFill>
                  <a:schemeClr val="tx1"/>
                </a:solidFill>
                <a:latin typeface="+mj-lt"/>
                <a:ea typeface="+mj-ea"/>
                <a:cs typeface="+mj-cs"/>
              </a:rPr>
              <a:t>Report three</a:t>
            </a:r>
            <a:br>
              <a:rPr lang="en-US" sz="3700" kern="1200">
                <a:solidFill>
                  <a:schemeClr val="tx1"/>
                </a:solidFill>
                <a:latin typeface="+mj-lt"/>
                <a:ea typeface="+mj-ea"/>
                <a:cs typeface="+mj-cs"/>
              </a:rPr>
            </a:br>
            <a:r>
              <a:rPr lang="en-US" sz="3700" kern="1200">
                <a:solidFill>
                  <a:schemeClr val="tx1"/>
                </a:solidFill>
                <a:latin typeface="+mj-lt"/>
                <a:ea typeface="+mj-ea"/>
                <a:cs typeface="+mj-cs"/>
              </a:rPr>
              <a:t>Data Chart</a:t>
            </a:r>
          </a:p>
        </p:txBody>
      </p:sp>
      <p:sp>
        <p:nvSpPr>
          <p:cNvPr id="4" name="TextBox 3">
            <a:extLst>
              <a:ext uri="{FF2B5EF4-FFF2-40B4-BE49-F238E27FC236}">
                <a16:creationId xmlns:a16="http://schemas.microsoft.com/office/drawing/2014/main" id="{40207331-9A49-879B-8F33-E196DEA5435B}"/>
              </a:ext>
            </a:extLst>
          </p:cNvPr>
          <p:cNvSpPr txBox="1"/>
          <p:nvPr/>
        </p:nvSpPr>
        <p:spPr>
          <a:xfrm>
            <a:off x="836389" y="2523147"/>
            <a:ext cx="3439989" cy="31812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a:t>After running the script with the Outland Adventures' database, we can see the average age of items displayed in the graph.</a:t>
            </a:r>
            <a:endParaRPr lang="en-US" sz="1400">
              <a:cs typeface="Segoe UI Light"/>
            </a:endParaRPr>
          </a:p>
          <a:p>
            <a:pPr indent="-228600">
              <a:lnSpc>
                <a:spcPct val="90000"/>
              </a:lnSpc>
              <a:spcAft>
                <a:spcPts val="600"/>
              </a:spcAft>
              <a:buFont typeface="Arial" panose="020B0604020202020204" pitchFamily="34" charset="0"/>
              <a:buChar char="•"/>
            </a:pPr>
            <a:r>
              <a:rPr lang="en-US" sz="1400"/>
              <a:t> Based on this information, the owners can have an insight of any upcoming inventory changes. The visualization can also help the shareholders prepare their budgets to supplement the replacement of equipment. </a:t>
            </a:r>
            <a:endParaRPr lang="en-US" sz="1400">
              <a:cs typeface="Segoe UI Light"/>
            </a:endParaRPr>
          </a:p>
        </p:txBody>
      </p:sp>
      <p:pic>
        <p:nvPicPr>
          <p:cNvPr id="3" name="Picture 2">
            <a:extLst>
              <a:ext uri="{FF2B5EF4-FFF2-40B4-BE49-F238E27FC236}">
                <a16:creationId xmlns:a16="http://schemas.microsoft.com/office/drawing/2014/main" id="{9F2D0DB2-6100-A36A-8E06-8136FA9784FD}"/>
              </a:ext>
            </a:extLst>
          </p:cNvPr>
          <p:cNvPicPr>
            <a:picLocks noChangeAspect="1"/>
          </p:cNvPicPr>
          <p:nvPr/>
        </p:nvPicPr>
        <p:blipFill>
          <a:blip r:embed="rId2"/>
          <a:stretch>
            <a:fillRect/>
          </a:stretch>
        </p:blipFill>
        <p:spPr>
          <a:xfrm>
            <a:off x="5445457" y="1640492"/>
            <a:ext cx="6155141" cy="3600756"/>
          </a:xfrm>
          <a:prstGeom prst="rect">
            <a:avLst/>
          </a:prstGeom>
        </p:spPr>
      </p:pic>
    </p:spTree>
    <p:extLst>
      <p:ext uri="{BB962C8B-B14F-4D97-AF65-F5344CB8AC3E}">
        <p14:creationId xmlns:p14="http://schemas.microsoft.com/office/powerpoint/2010/main" val="4145939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47F66-3C86-C036-220D-95801CE97841}"/>
              </a:ext>
            </a:extLst>
          </p:cNvPr>
          <p:cNvSpPr>
            <a:spLocks noGrp="1"/>
          </p:cNvSpPr>
          <p:nvPr>
            <p:ph type="title"/>
          </p:nvPr>
        </p:nvSpPr>
        <p:spPr>
          <a:xfrm>
            <a:off x="1616054" y="1070149"/>
            <a:ext cx="8959893" cy="1004836"/>
          </a:xfrm>
        </p:spPr>
        <p:txBody>
          <a:bodyPr vert="horz" lIns="91440" tIns="45720" rIns="91440" bIns="45720" rtlCol="0" anchor="ctr">
            <a:normAutofit/>
          </a:bodyPr>
          <a:lstStyle/>
          <a:p>
            <a:pPr algn="ctr"/>
            <a:r>
              <a:rPr lang="en-US">
                <a:solidFill>
                  <a:srgbClr val="595959"/>
                </a:solidFill>
                <a:cs typeface="Segoe UI Light"/>
              </a:rPr>
              <a:t>Report 3 Assumptions</a:t>
            </a:r>
            <a:endParaRPr lang="en-US" kern="1200">
              <a:solidFill>
                <a:srgbClr val="595959"/>
              </a:solidFill>
              <a:latin typeface="+mj-lt"/>
              <a:cs typeface="Segoe UI Light"/>
            </a:endParaRPr>
          </a:p>
        </p:txBody>
      </p:sp>
      <p:sp>
        <p:nvSpPr>
          <p:cNvPr id="36" name="Rectangle 35">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28A0A-573E-9FA5-C5A1-8C5E4C0466C9}"/>
              </a:ext>
            </a:extLst>
          </p:cNvPr>
          <p:cNvSpPr txBox="1"/>
          <p:nvPr/>
        </p:nvSpPr>
        <p:spPr>
          <a:xfrm>
            <a:off x="1142565" y="2506499"/>
            <a:ext cx="8959892" cy="34497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383540" indent="-383540">
              <a:lnSpc>
                <a:spcPct val="94000"/>
              </a:lnSpc>
              <a:spcBef>
                <a:spcPts val="1000"/>
              </a:spcBef>
              <a:spcAft>
                <a:spcPts val="200"/>
              </a:spcAft>
              <a:buFont typeface="Arial,Sans-Serif"/>
              <a:buChar char="•"/>
            </a:pPr>
            <a:r>
              <a:rPr lang="en-US">
                <a:solidFill>
                  <a:schemeClr val="tx1">
                    <a:lumMod val="65000"/>
                    <a:lumOff val="35000"/>
                  </a:schemeClr>
                </a:solidFill>
                <a:latin typeface="Segoe UI Light"/>
                <a:ea typeface="Tahoma"/>
                <a:cs typeface="Tahoma"/>
              </a:rPr>
              <a:t>The owners want to analyze the items stored over 5 years because they may no longer meet industry standards </a:t>
            </a:r>
          </a:p>
          <a:p>
            <a:pPr marL="383540" indent="-383540">
              <a:lnSpc>
                <a:spcPct val="94000"/>
              </a:lnSpc>
              <a:spcBef>
                <a:spcPts val="1000"/>
              </a:spcBef>
              <a:spcAft>
                <a:spcPts val="200"/>
              </a:spcAft>
              <a:buFont typeface="Arial,Sans-Serif"/>
              <a:buChar char="•"/>
            </a:pPr>
            <a:r>
              <a:rPr lang="en-US">
                <a:solidFill>
                  <a:schemeClr val="tx1">
                    <a:lumMod val="65000"/>
                    <a:lumOff val="35000"/>
                  </a:schemeClr>
                </a:solidFill>
                <a:latin typeface="Segoe UI Light"/>
                <a:ea typeface="Tahoma"/>
                <a:cs typeface="Tahoma"/>
              </a:rPr>
              <a:t>The owners struggle with balancing costs of maintaining older inventory versus replacing it </a:t>
            </a:r>
          </a:p>
          <a:p>
            <a:pPr marL="383540" indent="-383540">
              <a:lnSpc>
                <a:spcPct val="94000"/>
              </a:lnSpc>
              <a:spcBef>
                <a:spcPts val="1000"/>
              </a:spcBef>
              <a:spcAft>
                <a:spcPts val="200"/>
              </a:spcAft>
              <a:buFont typeface="Arial,Sans-Serif"/>
              <a:buChar char="•"/>
            </a:pPr>
            <a:r>
              <a:rPr lang="en-US">
                <a:solidFill>
                  <a:schemeClr val="tx1">
                    <a:lumMod val="65000"/>
                    <a:lumOff val="35000"/>
                  </a:schemeClr>
                </a:solidFill>
                <a:latin typeface="Segoe UI Light"/>
                <a:ea typeface="Tahoma"/>
                <a:cs typeface="Tahoma"/>
              </a:rPr>
              <a:t>The Business aims to prioritize safety and a positive customer experience </a:t>
            </a:r>
          </a:p>
          <a:p>
            <a:pPr marL="383540" indent="-383540">
              <a:lnSpc>
                <a:spcPct val="94000"/>
              </a:lnSpc>
              <a:spcBef>
                <a:spcPts val="1000"/>
              </a:spcBef>
              <a:spcAft>
                <a:spcPts val="200"/>
              </a:spcAft>
              <a:buFont typeface="Arial,Sans-Serif"/>
              <a:buChar char="•"/>
            </a:pPr>
            <a:r>
              <a:rPr lang="en-US">
                <a:solidFill>
                  <a:schemeClr val="tx1">
                    <a:lumMod val="65000"/>
                    <a:lumOff val="35000"/>
                  </a:schemeClr>
                </a:solidFill>
                <a:latin typeface="Segoe UI Light"/>
                <a:ea typeface="Tahoma"/>
                <a:cs typeface="Tahoma"/>
              </a:rPr>
              <a:t>The owners believe inventory turnover is a key metric for the growth of the business </a:t>
            </a:r>
          </a:p>
          <a:p>
            <a:pPr marL="383540" indent="-383540">
              <a:lnSpc>
                <a:spcPct val="94000"/>
              </a:lnSpc>
              <a:spcBef>
                <a:spcPts val="1000"/>
              </a:spcBef>
              <a:spcAft>
                <a:spcPts val="200"/>
              </a:spcAft>
              <a:buFont typeface="Arial,Sans-Serif"/>
              <a:buChar char="•"/>
            </a:pPr>
            <a:r>
              <a:rPr lang="en-US">
                <a:solidFill>
                  <a:schemeClr val="tx1">
                    <a:lumMod val="65000"/>
                    <a:lumOff val="35000"/>
                  </a:schemeClr>
                </a:solidFill>
                <a:latin typeface="Segoe UI Light"/>
                <a:ea typeface="Tahoma"/>
                <a:cs typeface="Tahoma"/>
              </a:rPr>
              <a:t>The data is stored in a privatized database </a:t>
            </a:r>
            <a:endParaRPr lang="en-US">
              <a:solidFill>
                <a:schemeClr val="tx1">
                  <a:lumMod val="65000"/>
                  <a:lumOff val="35000"/>
                </a:schemeClr>
              </a:solidFill>
              <a:latin typeface="Segoe UI Light"/>
            </a:endParaRPr>
          </a:p>
          <a:p>
            <a:pPr marL="383540" indent="-383540">
              <a:lnSpc>
                <a:spcPct val="94000"/>
              </a:lnSpc>
              <a:spcBef>
                <a:spcPts val="1000"/>
              </a:spcBef>
              <a:spcAft>
                <a:spcPts val="200"/>
              </a:spcAft>
              <a:buFont typeface="Arial" panose="020B0604020202020204" pitchFamily="34" charset="0"/>
              <a:buChar char="•"/>
            </a:pPr>
            <a:endParaRPr lang="en-US" sz="1600">
              <a:latin typeface="Segoe UI Light"/>
              <a:ea typeface="Tahoma"/>
              <a:cs typeface="Tahoma"/>
            </a:endParaRPr>
          </a:p>
          <a:p>
            <a:pPr marL="530860" lvl="1" indent="-228600">
              <a:lnSpc>
                <a:spcPct val="90000"/>
              </a:lnSpc>
              <a:spcBef>
                <a:spcPts val="500"/>
              </a:spcBef>
              <a:spcAft>
                <a:spcPts val="200"/>
              </a:spcAft>
              <a:buFont typeface="Arial" panose="020B0604020202020204" pitchFamily="34" charset="0"/>
              <a:buChar char="•"/>
            </a:pPr>
            <a:endParaRPr lang="en-US" sz="2000">
              <a:solidFill>
                <a:schemeClr val="tx1">
                  <a:lumMod val="65000"/>
                  <a:lumOff val="35000"/>
                </a:schemeClr>
              </a:solidFill>
              <a:cs typeface="Segoe UI Light"/>
            </a:endParaRPr>
          </a:p>
          <a:p>
            <a:pPr indent="-228600">
              <a:lnSpc>
                <a:spcPct val="90000"/>
              </a:lnSpc>
              <a:buFont typeface="Arial" panose="020B0604020202020204" pitchFamily="34" charset="0"/>
              <a:buChar char="•"/>
            </a:pPr>
            <a:endParaRPr lang="en-US" sz="2000">
              <a:solidFill>
                <a:schemeClr val="tx1">
                  <a:lumMod val="65000"/>
                  <a:lumOff val="35000"/>
                </a:schemeClr>
              </a:solidFill>
            </a:endParaRPr>
          </a:p>
        </p:txBody>
      </p:sp>
    </p:spTree>
    <p:extLst>
      <p:ext uri="{BB962C8B-B14F-4D97-AF65-F5344CB8AC3E}">
        <p14:creationId xmlns:p14="http://schemas.microsoft.com/office/powerpoint/2010/main" val="672853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908ACC-0093-D578-B894-E479D4BADCB2}"/>
              </a:ext>
            </a:extLst>
          </p:cNvPr>
          <p:cNvSpPr txBox="1"/>
          <p:nvPr/>
        </p:nvSpPr>
        <p:spPr>
          <a:xfrm>
            <a:off x="1255060" y="5279511"/>
            <a:ext cx="9681882" cy="7398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The Adventure Awaits!</a:t>
            </a:r>
          </a:p>
        </p:txBody>
      </p:sp>
      <p:pic>
        <p:nvPicPr>
          <p:cNvPr id="2" name="Picture 1" descr="A group of people walking in the snow&#10;&#10;Description automatically generated">
            <a:extLst>
              <a:ext uri="{FF2B5EF4-FFF2-40B4-BE49-F238E27FC236}">
                <a16:creationId xmlns:a16="http://schemas.microsoft.com/office/drawing/2014/main" id="{B60C30D7-5D84-D4D1-F6F0-1AB6545FB883}"/>
              </a:ext>
            </a:extLst>
          </p:cNvPr>
          <p:cNvPicPr>
            <a:picLocks noChangeAspect="1"/>
          </p:cNvPicPr>
          <p:nvPr/>
        </p:nvPicPr>
        <p:blipFill>
          <a:blip r:embed="rId2"/>
          <a:srcRect t="15665"/>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1609620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F856148-3910-0BC3-79A0-D0A794C6D523}"/>
              </a:ext>
            </a:extLst>
          </p:cNvPr>
          <p:cNvSpPr>
            <a:spLocks noGrp="1"/>
          </p:cNvSpPr>
          <p:nvPr>
            <p:ph type="title"/>
          </p:nvPr>
        </p:nvSpPr>
        <p:spPr>
          <a:xfrm>
            <a:off x="319618" y="280458"/>
            <a:ext cx="5251316" cy="1807305"/>
          </a:xfrm>
        </p:spPr>
        <p:txBody>
          <a:bodyPr vert="horz" lIns="91440" tIns="45720" rIns="91440" bIns="45720" rtlCol="0" anchor="ctr">
            <a:normAutofit/>
          </a:bodyPr>
          <a:lstStyle/>
          <a:p>
            <a:pPr algn="ctr">
              <a:lnSpc>
                <a:spcPct val="89000"/>
              </a:lnSpc>
            </a:pPr>
            <a:r>
              <a:rPr lang="en-US" sz="4400">
                <a:solidFill>
                  <a:srgbClr val="191B0E"/>
                </a:solidFill>
                <a:latin typeface="Segoe UI Light"/>
                <a:ea typeface="Tahoma"/>
                <a:cs typeface="Tahoma"/>
              </a:rPr>
              <a:t>Case Study Summary</a:t>
            </a:r>
            <a:endParaRPr lang="en-US" sz="4400">
              <a:solidFill>
                <a:schemeClr val="tx1"/>
              </a:solidFill>
              <a:latin typeface="Segoe UI Light"/>
              <a:ea typeface="Tahoma"/>
              <a:cs typeface="Tahoma"/>
            </a:endParaRPr>
          </a:p>
          <a:p>
            <a:endParaRPr lang="en-US" sz="4400">
              <a:solidFill>
                <a:schemeClr val="tx1"/>
              </a:solidFill>
              <a:cs typeface="Segoe UI Light"/>
            </a:endParaRPr>
          </a:p>
        </p:txBody>
      </p:sp>
      <p:sp>
        <p:nvSpPr>
          <p:cNvPr id="8" name="Text Placeholder 7">
            <a:extLst>
              <a:ext uri="{FF2B5EF4-FFF2-40B4-BE49-F238E27FC236}">
                <a16:creationId xmlns:a16="http://schemas.microsoft.com/office/drawing/2014/main" id="{36E72FF0-3C0E-499A-8DA6-324675513B3E}"/>
              </a:ext>
            </a:extLst>
          </p:cNvPr>
          <p:cNvSpPr>
            <a:spLocks noGrp="1"/>
          </p:cNvSpPr>
          <p:nvPr>
            <p:ph type="body" sz="quarter" idx="16"/>
          </p:nvPr>
        </p:nvSpPr>
        <p:spPr>
          <a:xfrm>
            <a:off x="1658" y="1587862"/>
            <a:ext cx="6392098" cy="5351100"/>
          </a:xfrm>
        </p:spPr>
        <p:txBody>
          <a:bodyPr vert="horz" lIns="91440" tIns="45720" rIns="91440" bIns="45720" rtlCol="0">
            <a:normAutofit/>
          </a:bodyPr>
          <a:lstStyle/>
          <a:p>
            <a:pPr marL="383540" indent="-383540">
              <a:lnSpc>
                <a:spcPct val="94000"/>
              </a:lnSpc>
              <a:spcBef>
                <a:spcPts val="1000"/>
              </a:spcBef>
              <a:spcAft>
                <a:spcPts val="200"/>
              </a:spcAft>
            </a:pPr>
            <a:r>
              <a:rPr lang="en-US" sz="2000">
                <a:solidFill>
                  <a:srgbClr val="191B0E"/>
                </a:solidFill>
                <a:latin typeface="Segoe UI Light"/>
                <a:ea typeface="Tahoma"/>
                <a:cs typeface="Tahoma"/>
              </a:rPr>
              <a:t>Blythe </a:t>
            </a:r>
            <a:r>
              <a:rPr lang="en-US" sz="2000" err="1">
                <a:solidFill>
                  <a:srgbClr val="191B0E"/>
                </a:solidFill>
                <a:latin typeface="Segoe UI Light"/>
                <a:ea typeface="Tahoma"/>
                <a:cs typeface="Tahoma"/>
              </a:rPr>
              <a:t>Timmerson</a:t>
            </a:r>
            <a:r>
              <a:rPr lang="en-US" sz="2000">
                <a:solidFill>
                  <a:srgbClr val="191B0E"/>
                </a:solidFill>
                <a:latin typeface="Segoe UI Light"/>
                <a:ea typeface="Tahoma"/>
                <a:cs typeface="Tahoma"/>
              </a:rPr>
              <a:t> and Jim Ford, two outdoor enthusiasts, founded Outland Adventures. The business was originally intended to be a ‘side job’ to go along with their primary careers. </a:t>
            </a:r>
            <a:endParaRPr lang="en-US" sz="2000">
              <a:latin typeface="Segoe UI Light"/>
              <a:ea typeface="Tahoma"/>
              <a:cs typeface="Tahoma"/>
            </a:endParaRPr>
          </a:p>
          <a:p>
            <a:pPr marL="383540" indent="-383540">
              <a:lnSpc>
                <a:spcPct val="94000"/>
              </a:lnSpc>
              <a:spcBef>
                <a:spcPts val="1000"/>
              </a:spcBef>
              <a:spcAft>
                <a:spcPts val="200"/>
              </a:spcAft>
            </a:pPr>
            <a:r>
              <a:rPr lang="en-US" sz="2000">
                <a:solidFill>
                  <a:srgbClr val="191B0E"/>
                </a:solidFill>
                <a:latin typeface="Segoe UI Light"/>
                <a:ea typeface="Tahoma"/>
                <a:cs typeface="Tahoma"/>
              </a:rPr>
              <a:t>They have a few employees to act as guides, another for marketing, one for supplies, and another that developed an online shop.</a:t>
            </a:r>
            <a:endParaRPr lang="en-US" sz="2000">
              <a:solidFill>
                <a:srgbClr val="000000"/>
              </a:solidFill>
              <a:latin typeface="Segoe UI Light"/>
              <a:ea typeface="Tahoma"/>
              <a:cs typeface="Tahoma"/>
            </a:endParaRPr>
          </a:p>
          <a:p>
            <a:pPr marL="383540" indent="-383540">
              <a:lnSpc>
                <a:spcPct val="94000"/>
              </a:lnSpc>
              <a:spcBef>
                <a:spcPts val="1000"/>
              </a:spcBef>
              <a:spcAft>
                <a:spcPts val="200"/>
              </a:spcAft>
            </a:pPr>
            <a:r>
              <a:rPr lang="en-US" sz="2000">
                <a:solidFill>
                  <a:srgbClr val="191B0E"/>
                </a:solidFill>
                <a:latin typeface="Segoe UI Light"/>
                <a:ea typeface="Tahoma"/>
                <a:cs typeface="Tahoma"/>
              </a:rPr>
              <a:t>The owners are working to find a means to organize their inventory so that they can ensure sales are maintained. </a:t>
            </a:r>
            <a:endParaRPr lang="en-US" sz="2000">
              <a:latin typeface="Segoe UI Light"/>
              <a:ea typeface="Tahoma"/>
              <a:cs typeface="Tahoma"/>
            </a:endParaRPr>
          </a:p>
          <a:p>
            <a:pPr marL="383540" indent="-383540">
              <a:lnSpc>
                <a:spcPct val="94000"/>
              </a:lnSpc>
              <a:spcBef>
                <a:spcPts val="1000"/>
              </a:spcBef>
              <a:spcAft>
                <a:spcPts val="200"/>
              </a:spcAft>
            </a:pPr>
            <a:r>
              <a:rPr lang="en-US" sz="2000">
                <a:solidFill>
                  <a:srgbClr val="191B0E"/>
                </a:solidFill>
                <a:latin typeface="Segoe UI Light"/>
                <a:ea typeface="Tahoma"/>
                <a:cs typeface="Tahoma"/>
              </a:rPr>
              <a:t>Some items may have been hanging around the shop for a while, and there is likely some room to ensure that trip bookings don’t start to dwindle. </a:t>
            </a:r>
            <a:endParaRPr lang="en-US" sz="2000">
              <a:latin typeface="Segoe UI Light"/>
              <a:ea typeface="Tahoma"/>
              <a:cs typeface="Tahoma"/>
            </a:endParaRPr>
          </a:p>
          <a:p>
            <a:pPr marL="383540" indent="-383540">
              <a:lnSpc>
                <a:spcPct val="94000"/>
              </a:lnSpc>
              <a:spcBef>
                <a:spcPts val="1000"/>
              </a:spcBef>
              <a:spcAft>
                <a:spcPts val="200"/>
              </a:spcAft>
            </a:pPr>
            <a:endParaRPr lang="en-US" sz="2000">
              <a:latin typeface="Tahoma"/>
              <a:ea typeface="Tahoma"/>
              <a:cs typeface="Tahoma"/>
            </a:endParaRPr>
          </a:p>
          <a:p>
            <a:pPr indent="-228600">
              <a:lnSpc>
                <a:spcPct val="90000"/>
              </a:lnSpc>
              <a:spcAft>
                <a:spcPts val="600"/>
              </a:spcAft>
            </a:pPr>
            <a:endParaRPr lang="en-US" sz="2000">
              <a:cs typeface="Segoe UI Light"/>
            </a:endParaRPr>
          </a:p>
        </p:txBody>
      </p:sp>
      <p:pic>
        <p:nvPicPr>
          <p:cNvPr id="2" name="Picture 1" descr="A group of people walking on a bridge over a river&#10;&#10;Description automatically generated">
            <a:extLst>
              <a:ext uri="{FF2B5EF4-FFF2-40B4-BE49-F238E27FC236}">
                <a16:creationId xmlns:a16="http://schemas.microsoft.com/office/drawing/2014/main" id="{7E9F7470-6111-EEB8-70AD-F703E26C854A}"/>
              </a:ext>
            </a:extLst>
          </p:cNvPr>
          <p:cNvPicPr>
            <a:picLocks noChangeAspect="1"/>
          </p:cNvPicPr>
          <p:nvPr/>
        </p:nvPicPr>
        <p:blipFill>
          <a:blip r:embed="rId2"/>
          <a:srcRect l="22060" r="28163"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2179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97AD3-433F-81EF-13AD-7117DC92A7F9}"/>
              </a:ext>
            </a:extLst>
          </p:cNvPr>
          <p:cNvSpPr>
            <a:spLocks noGrp="1"/>
          </p:cNvSpPr>
          <p:nvPr>
            <p:ph type="title"/>
          </p:nvPr>
        </p:nvSpPr>
        <p:spPr>
          <a:xfrm>
            <a:off x="5575300" y="182217"/>
            <a:ext cx="993538" cy="738213"/>
          </a:xfrm>
        </p:spPr>
        <p:txBody>
          <a:bodyPr lIns="91440" tIns="45720" rIns="91440" bIns="45720" anchor="ctr"/>
          <a:lstStyle/>
          <a:p>
            <a:r>
              <a:rPr lang="en-US">
                <a:cs typeface="Segoe UI Light"/>
              </a:rPr>
              <a:t>ERD</a:t>
            </a:r>
            <a:endParaRPr lang="en-US"/>
          </a:p>
        </p:txBody>
      </p:sp>
      <p:pic>
        <p:nvPicPr>
          <p:cNvPr id="7" name="Picture 6" descr="A diagram of a company&#10;&#10;Description automatically generated">
            <a:extLst>
              <a:ext uri="{FF2B5EF4-FFF2-40B4-BE49-F238E27FC236}">
                <a16:creationId xmlns:a16="http://schemas.microsoft.com/office/drawing/2014/main" id="{6812609D-9A13-732A-089B-0E1AF8DB4E33}"/>
              </a:ext>
            </a:extLst>
          </p:cNvPr>
          <p:cNvPicPr>
            <a:picLocks noChangeAspect="1"/>
          </p:cNvPicPr>
          <p:nvPr/>
        </p:nvPicPr>
        <p:blipFill>
          <a:blip r:embed="rId2"/>
          <a:stretch>
            <a:fillRect/>
          </a:stretch>
        </p:blipFill>
        <p:spPr>
          <a:xfrm>
            <a:off x="1499612" y="721431"/>
            <a:ext cx="9154583" cy="6139866"/>
          </a:xfrm>
          <a:prstGeom prst="rect">
            <a:avLst/>
          </a:prstGeom>
        </p:spPr>
      </p:pic>
    </p:spTree>
    <p:extLst>
      <p:ext uri="{BB962C8B-B14F-4D97-AF65-F5344CB8AC3E}">
        <p14:creationId xmlns:p14="http://schemas.microsoft.com/office/powerpoint/2010/main" val="91316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47F66-3C86-C036-220D-95801CE97841}"/>
              </a:ext>
            </a:extLst>
          </p:cNvPr>
          <p:cNvSpPr>
            <a:spLocks noGrp="1"/>
          </p:cNvSpPr>
          <p:nvPr>
            <p:ph type="title"/>
          </p:nvPr>
        </p:nvSpPr>
        <p:spPr>
          <a:xfrm>
            <a:off x="1616054" y="1070149"/>
            <a:ext cx="8959893" cy="1004836"/>
          </a:xfrm>
        </p:spPr>
        <p:txBody>
          <a:bodyPr vert="horz" lIns="91440" tIns="45720" rIns="91440" bIns="45720" rtlCol="0" anchor="ctr">
            <a:normAutofit/>
          </a:bodyPr>
          <a:lstStyle/>
          <a:p>
            <a:pPr algn="ctr"/>
            <a:r>
              <a:rPr lang="en-US" kern="1200">
                <a:solidFill>
                  <a:srgbClr val="595959"/>
                </a:solidFill>
                <a:latin typeface="+mj-lt"/>
                <a:ea typeface="+mj-ea"/>
                <a:cs typeface="+mj-cs"/>
              </a:rPr>
              <a:t>Report one</a:t>
            </a:r>
          </a:p>
        </p:txBody>
      </p:sp>
      <p:sp>
        <p:nvSpPr>
          <p:cNvPr id="36" name="Rectangle 35">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28A0A-573E-9FA5-C5A1-8C5E4C0466C9}"/>
              </a:ext>
            </a:extLst>
          </p:cNvPr>
          <p:cNvSpPr txBox="1"/>
          <p:nvPr/>
        </p:nvSpPr>
        <p:spPr>
          <a:xfrm>
            <a:off x="1142565" y="2506499"/>
            <a:ext cx="8959892" cy="282854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pPr>
            <a:r>
              <a:rPr lang="en-US" sz="2000" b="1">
                <a:solidFill>
                  <a:schemeClr val="tx1">
                    <a:lumMod val="65000"/>
                    <a:lumOff val="35000"/>
                  </a:schemeClr>
                </a:solidFill>
              </a:rPr>
              <a:t>Business Challenge:</a:t>
            </a:r>
            <a:endParaRPr lang="en-US" sz="2000">
              <a:solidFill>
                <a:schemeClr val="tx1">
                  <a:lumMod val="65000"/>
                  <a:lumOff val="35000"/>
                </a:schemeClr>
              </a:solidFill>
              <a:cs typeface="Segoe UI Light"/>
            </a:endParaRPr>
          </a:p>
          <a:p>
            <a:pPr>
              <a:lnSpc>
                <a:spcPct val="90000"/>
              </a:lnSpc>
              <a:spcBef>
                <a:spcPts val="1000"/>
              </a:spcBef>
              <a:spcAft>
                <a:spcPts val="200"/>
              </a:spcAft>
            </a:pPr>
            <a:r>
              <a:rPr lang="en-US" sz="2000">
                <a:solidFill>
                  <a:schemeClr val="tx1">
                    <a:lumMod val="65000"/>
                    <a:lumOff val="35000"/>
                  </a:schemeClr>
                </a:solidFill>
              </a:rPr>
              <a:t>  </a:t>
            </a:r>
            <a:r>
              <a:rPr lang="en-US" sz="1400">
                <a:solidFill>
                  <a:schemeClr val="tx1">
                    <a:lumMod val="65000"/>
                    <a:lumOff val="35000"/>
                  </a:schemeClr>
                </a:solidFill>
              </a:rPr>
              <a:t>Do enough customers buy equipment to keep sales steady?</a:t>
            </a:r>
            <a:endParaRPr lang="en-US" sz="1400">
              <a:solidFill>
                <a:schemeClr val="tx1">
                  <a:lumMod val="65000"/>
                  <a:lumOff val="35000"/>
                </a:schemeClr>
              </a:solidFill>
              <a:cs typeface="Segoe UI Light"/>
            </a:endParaRPr>
          </a:p>
          <a:p>
            <a:pPr marL="530860" lvl="1" indent="-228600">
              <a:lnSpc>
                <a:spcPct val="90000"/>
              </a:lnSpc>
              <a:spcBef>
                <a:spcPts val="500"/>
              </a:spcBef>
              <a:spcAft>
                <a:spcPts val="200"/>
              </a:spcAft>
              <a:buFont typeface="Arial" panose="020B0604020202020204" pitchFamily="34" charset="0"/>
              <a:buChar char="•"/>
            </a:pPr>
            <a:endParaRPr lang="en-US" sz="2000">
              <a:solidFill>
                <a:schemeClr val="tx1">
                  <a:lumMod val="65000"/>
                  <a:lumOff val="35000"/>
                </a:schemeClr>
              </a:solidFill>
            </a:endParaRPr>
          </a:p>
          <a:p>
            <a:pPr indent="-228600">
              <a:lnSpc>
                <a:spcPct val="90000"/>
              </a:lnSpc>
              <a:buFont typeface="Arial" panose="020B0604020202020204" pitchFamily="34" charset="0"/>
              <a:buChar char="•"/>
            </a:pPr>
            <a:endParaRPr lang="en-US" sz="2000">
              <a:solidFill>
                <a:schemeClr val="tx1">
                  <a:lumMod val="65000"/>
                  <a:lumOff val="35000"/>
                </a:schemeClr>
              </a:solidFill>
            </a:endParaRPr>
          </a:p>
        </p:txBody>
      </p:sp>
      <p:sp>
        <p:nvSpPr>
          <p:cNvPr id="9" name="TextBox 8">
            <a:extLst>
              <a:ext uri="{FF2B5EF4-FFF2-40B4-BE49-F238E27FC236}">
                <a16:creationId xmlns:a16="http://schemas.microsoft.com/office/drawing/2014/main" id="{96DF6E3A-4A8D-2EE3-C69E-9BB31866EBA7}"/>
              </a:ext>
            </a:extLst>
          </p:cNvPr>
          <p:cNvSpPr txBox="1"/>
          <p:nvPr/>
        </p:nvSpPr>
        <p:spPr>
          <a:xfrm>
            <a:off x="1145761" y="3268785"/>
            <a:ext cx="10207210" cy="35851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a:lnSpc>
                <a:spcPct val="94000"/>
              </a:lnSpc>
              <a:spcBef>
                <a:spcPts val="1000"/>
              </a:spcBef>
              <a:spcAft>
                <a:spcPts val="200"/>
              </a:spcAft>
            </a:pPr>
            <a:r>
              <a:rPr lang="en-US" b="1">
                <a:solidFill>
                  <a:schemeClr val="tx1">
                    <a:lumMod val="65000"/>
                    <a:lumOff val="35000"/>
                  </a:schemeClr>
                </a:solidFill>
                <a:latin typeface="Segoe UI Light"/>
                <a:ea typeface="Tahoma"/>
                <a:cs typeface="Tahoma"/>
              </a:rPr>
              <a:t>Objective: </a:t>
            </a:r>
            <a:endParaRPr lang="en-US">
              <a:solidFill>
                <a:schemeClr val="tx1">
                  <a:lumMod val="65000"/>
                  <a:lumOff val="35000"/>
                </a:schemeClr>
              </a:solidFill>
              <a:ea typeface="+mn-lt"/>
              <a:cs typeface="+mn-lt"/>
            </a:endParaRPr>
          </a:p>
          <a:p>
            <a:pPr marL="457200" lvl="2">
              <a:lnSpc>
                <a:spcPct val="94000"/>
              </a:lnSpc>
              <a:spcBef>
                <a:spcPts val="1000"/>
              </a:spcBef>
              <a:spcAft>
                <a:spcPts val="200"/>
              </a:spcAft>
            </a:pPr>
            <a:r>
              <a:rPr lang="en-US" sz="1400">
                <a:solidFill>
                  <a:schemeClr val="tx1">
                    <a:lumMod val="65000"/>
                    <a:lumOff val="35000"/>
                  </a:schemeClr>
                </a:solidFill>
                <a:ea typeface="+mn-lt"/>
                <a:cs typeface="+mn-lt"/>
              </a:rPr>
              <a:t>The objective of this script is to analyze the MySQL database and determine whether it is more profitable for the business to continue selling equipment or focus on renting. The comparison will be made by examining customer decisions to either buy or rent equipment, which can be identified through their booking information.</a:t>
            </a:r>
            <a:endParaRPr lang="en-US" sz="1400">
              <a:solidFill>
                <a:schemeClr val="tx1">
                  <a:lumMod val="65000"/>
                  <a:lumOff val="35000"/>
                </a:schemeClr>
              </a:solidFill>
              <a:cs typeface="Segoe UI Light"/>
            </a:endParaRPr>
          </a:p>
          <a:p>
            <a:pPr>
              <a:lnSpc>
                <a:spcPct val="94000"/>
              </a:lnSpc>
              <a:spcBef>
                <a:spcPts val="1000"/>
              </a:spcBef>
              <a:spcAft>
                <a:spcPts val="200"/>
              </a:spcAft>
            </a:pPr>
            <a:r>
              <a:rPr lang="en-US" b="1">
                <a:solidFill>
                  <a:schemeClr val="tx1">
                    <a:lumMod val="65000"/>
                    <a:lumOff val="35000"/>
                  </a:schemeClr>
                </a:solidFill>
                <a:latin typeface="Segoe UI Light"/>
                <a:ea typeface="Tahoma"/>
                <a:cs typeface="Tahoma"/>
              </a:rPr>
              <a:t>Description</a:t>
            </a:r>
            <a:r>
              <a:rPr lang="en-US" sz="1700" b="1">
                <a:solidFill>
                  <a:schemeClr val="tx1">
                    <a:lumMod val="65000"/>
                    <a:lumOff val="35000"/>
                  </a:schemeClr>
                </a:solidFill>
                <a:latin typeface="Segoe UI Light"/>
                <a:ea typeface="Tahoma"/>
                <a:cs typeface="Tahoma"/>
              </a:rPr>
              <a:t>:</a:t>
            </a:r>
            <a:r>
              <a:rPr lang="en-US" sz="2000" b="1">
                <a:solidFill>
                  <a:schemeClr val="tx1">
                    <a:lumMod val="65000"/>
                    <a:lumOff val="35000"/>
                  </a:schemeClr>
                </a:solidFill>
                <a:latin typeface="Segoe UI Light"/>
                <a:ea typeface="Tahoma"/>
                <a:cs typeface="Tahoma"/>
              </a:rPr>
              <a:t> </a:t>
            </a:r>
          </a:p>
          <a:p>
            <a:pPr marL="457200">
              <a:lnSpc>
                <a:spcPct val="94000"/>
              </a:lnSpc>
              <a:spcBef>
                <a:spcPts val="1000"/>
              </a:spcBef>
              <a:spcAft>
                <a:spcPts val="200"/>
              </a:spcAft>
            </a:pPr>
            <a:r>
              <a:rPr lang="en-US" sz="1400">
                <a:solidFill>
                  <a:schemeClr val="tx1">
                    <a:lumMod val="65000"/>
                    <a:lumOff val="35000"/>
                  </a:schemeClr>
                </a:solidFill>
                <a:ea typeface="+mn-lt"/>
                <a:cs typeface="+mn-lt"/>
              </a:rPr>
              <a:t>The report is generated by querying the MySQL database (</a:t>
            </a:r>
            <a:r>
              <a:rPr lang="en-US" sz="1400" err="1">
                <a:solidFill>
                  <a:schemeClr val="tx1">
                    <a:lumMod val="65000"/>
                    <a:lumOff val="35000"/>
                  </a:schemeClr>
                </a:solidFill>
                <a:ea typeface="+mn-lt"/>
                <a:cs typeface="+mn-lt"/>
              </a:rPr>
              <a:t>Outland_Adventures</a:t>
            </a:r>
            <a:r>
              <a:rPr lang="en-US" sz="1400">
                <a:solidFill>
                  <a:schemeClr val="tx1">
                    <a:lumMod val="65000"/>
                    <a:lumOff val="35000"/>
                  </a:schemeClr>
                </a:solidFill>
                <a:ea typeface="+mn-lt"/>
                <a:cs typeface="+mn-lt"/>
              </a:rPr>
              <a:t>) using a stored procedure. This procedure retrieves the total number of distinct customers, the total number of equipment purchases (including customers who made multiple purchases across different bookings), and the total number of equipment rentals (including customers who rented equipment multiple times). These figures are derived from the customers table and linked to the </a:t>
            </a:r>
            <a:r>
              <a:rPr lang="en-US" sz="1400" err="1">
                <a:solidFill>
                  <a:schemeClr val="tx1">
                    <a:lumMod val="65000"/>
                    <a:lumOff val="35000"/>
                  </a:schemeClr>
                </a:solidFill>
                <a:ea typeface="+mn-lt"/>
                <a:cs typeface="+mn-lt"/>
              </a:rPr>
              <a:t>BookingID</a:t>
            </a:r>
            <a:r>
              <a:rPr lang="en-US" sz="1400">
                <a:solidFill>
                  <a:schemeClr val="tx1">
                    <a:lumMod val="65000"/>
                    <a:lumOff val="35000"/>
                  </a:schemeClr>
                </a:solidFill>
                <a:ea typeface="+mn-lt"/>
                <a:cs typeface="+mn-lt"/>
              </a:rPr>
              <a:t> from the Booking table. The booking table also provides the year of each booking, allowing the information to be grouped by year as specified by the user.</a:t>
            </a:r>
            <a:endParaRPr lang="en-US" sz="1400">
              <a:solidFill>
                <a:schemeClr val="tx1">
                  <a:lumMod val="65000"/>
                  <a:lumOff val="35000"/>
                </a:schemeClr>
              </a:solidFill>
              <a:cs typeface="Segoe UI Light"/>
            </a:endParaRPr>
          </a:p>
          <a:p>
            <a:pPr>
              <a:lnSpc>
                <a:spcPct val="94000"/>
              </a:lnSpc>
              <a:spcBef>
                <a:spcPts val="1000"/>
              </a:spcBef>
              <a:spcAft>
                <a:spcPts val="200"/>
              </a:spcAft>
            </a:pPr>
            <a:endParaRPr lang="en-US" sz="1200" b="1">
              <a:solidFill>
                <a:schemeClr val="tx1">
                  <a:lumMod val="65000"/>
                  <a:lumOff val="35000"/>
                </a:schemeClr>
              </a:solidFill>
              <a:ea typeface="Tahoma"/>
              <a:cs typeface="Tahoma"/>
            </a:endParaRPr>
          </a:p>
          <a:p>
            <a:endParaRPr lang="en-US">
              <a:latin typeface="Segoe UI Light"/>
              <a:ea typeface="Tahoma"/>
              <a:cs typeface="Segoe UI Light"/>
            </a:endParaRPr>
          </a:p>
        </p:txBody>
      </p:sp>
    </p:spTree>
    <p:extLst>
      <p:ext uri="{BB962C8B-B14F-4D97-AF65-F5344CB8AC3E}">
        <p14:creationId xmlns:p14="http://schemas.microsoft.com/office/powerpoint/2010/main" val="83531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looking at a waterfall&#10;&#10;Description automatically generated">
            <a:extLst>
              <a:ext uri="{FF2B5EF4-FFF2-40B4-BE49-F238E27FC236}">
                <a16:creationId xmlns:a16="http://schemas.microsoft.com/office/drawing/2014/main" id="{75DF2E1E-4DD8-D6C7-7762-19B2ECB875B0}"/>
              </a:ext>
            </a:extLst>
          </p:cNvPr>
          <p:cNvPicPr>
            <a:picLocks noChangeAspect="1"/>
          </p:cNvPicPr>
          <p:nvPr/>
        </p:nvPicPr>
        <p:blipFill>
          <a:blip r:embed="rId2"/>
          <a:srcRect l="19276" r="3" b="1"/>
          <a:stretch/>
        </p:blipFill>
        <p:spPr>
          <a:xfrm>
            <a:off x="1" y="10"/>
            <a:ext cx="9669642" cy="6857990"/>
          </a:xfrm>
          <a:prstGeom prst="rect">
            <a:avLst/>
          </a:prstGeom>
        </p:spPr>
      </p:pic>
      <p:sp>
        <p:nvSpPr>
          <p:cNvPr id="35" name="Rectangle 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4F1D69-089E-41EE-8DB0-34AEE342C565}"/>
              </a:ext>
            </a:extLst>
          </p:cNvPr>
          <p:cNvSpPr txBox="1"/>
          <p:nvPr/>
        </p:nvSpPr>
        <p:spPr>
          <a:xfrm>
            <a:off x="8219067" y="232603"/>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Business Value</a:t>
            </a:r>
          </a:p>
        </p:txBody>
      </p:sp>
      <p:sp>
        <p:nvSpPr>
          <p:cNvPr id="7" name="TextBox 6">
            <a:extLst>
              <a:ext uri="{FF2B5EF4-FFF2-40B4-BE49-F238E27FC236}">
                <a16:creationId xmlns:a16="http://schemas.microsoft.com/office/drawing/2014/main" id="{56677CBC-AB75-84AD-071A-47EB168C8F4F}"/>
              </a:ext>
            </a:extLst>
          </p:cNvPr>
          <p:cNvSpPr txBox="1"/>
          <p:nvPr/>
        </p:nvSpPr>
        <p:spPr>
          <a:xfrm>
            <a:off x="7531610" y="2434201"/>
            <a:ext cx="4668855" cy="37427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pPr>
            <a:r>
              <a:rPr lang="en-US" sz="1600" b="1"/>
              <a:t>Business Value:</a:t>
            </a:r>
            <a:endParaRPr lang="en-US" sz="1400">
              <a:cs typeface="Segoe UI Light"/>
            </a:endParaRPr>
          </a:p>
          <a:p>
            <a:pPr>
              <a:lnSpc>
                <a:spcPct val="90000"/>
              </a:lnSpc>
              <a:spcBef>
                <a:spcPts val="1000"/>
              </a:spcBef>
              <a:spcAft>
                <a:spcPts val="200"/>
              </a:spcAft>
            </a:pPr>
            <a:r>
              <a:rPr lang="en-US" sz="1400">
                <a:ea typeface="+mn-lt"/>
                <a:cs typeface="+mn-lt"/>
              </a:rPr>
              <a:t>The data retrieved from report one consists of integers that can be used to create comparison graphs, providing a more visually engaging analysis of equipment sales versus rentals. Since Outland Adventures is a relatively new business, the database currently holds bookings only for the year 2024, limiting the analysis to that year. However, this data is sufficient to determine whether enough customers are purchasing equipment to maintain steady sales for 2024. At present, if a year beyond 2024 is entered, the results for each category will be zero, as no bookings have been made for those years yet. Once future bookings are added to the database, the script within the stored procedure will efficiently retrieve and analyze data for those years, and even allowing for comparisons across different years. Overall, this brings value to the business by enabling more efficient management of sales strategies based on customer demand.</a:t>
            </a:r>
            <a:endParaRPr lang="en-US" sz="1400"/>
          </a:p>
        </p:txBody>
      </p:sp>
    </p:spTree>
    <p:extLst>
      <p:ext uri="{BB962C8B-B14F-4D97-AF65-F5344CB8AC3E}">
        <p14:creationId xmlns:p14="http://schemas.microsoft.com/office/powerpoint/2010/main" val="147387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3F1109B-F417-9B62-832C-684C0EC6500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a:solidFill>
                  <a:schemeClr val="tx1"/>
                </a:solidFill>
                <a:latin typeface="+mj-lt"/>
                <a:ea typeface="+mj-ea"/>
                <a:cs typeface="+mj-cs"/>
              </a:rPr>
              <a:t>Script output</a:t>
            </a:r>
            <a:endParaRPr lang="en-US" kern="1200">
              <a:solidFill>
                <a:schemeClr val="tx1"/>
              </a:solidFill>
              <a:latin typeface="+mj-lt"/>
              <a:cs typeface="Segoe UI Light"/>
            </a:endParaRPr>
          </a:p>
        </p:txBody>
      </p:sp>
      <p:pic>
        <p:nvPicPr>
          <p:cNvPr id="7" name="Picture 6" descr="A screenshot of a computer&#10;&#10;Description automatically generated">
            <a:extLst>
              <a:ext uri="{FF2B5EF4-FFF2-40B4-BE49-F238E27FC236}">
                <a16:creationId xmlns:a16="http://schemas.microsoft.com/office/drawing/2014/main" id="{CC911E9C-F470-3597-26F9-FAD34052CB85}"/>
              </a:ext>
            </a:extLst>
          </p:cNvPr>
          <p:cNvPicPr>
            <a:picLocks noChangeAspect="1"/>
          </p:cNvPicPr>
          <p:nvPr/>
        </p:nvPicPr>
        <p:blipFill>
          <a:blip r:embed="rId2"/>
          <a:stretch>
            <a:fillRect/>
          </a:stretch>
        </p:blipFill>
        <p:spPr>
          <a:xfrm>
            <a:off x="1930882" y="1675227"/>
            <a:ext cx="8330235" cy="4394199"/>
          </a:xfrm>
          <a:prstGeom prst="rect">
            <a:avLst/>
          </a:prstGeom>
        </p:spPr>
      </p:pic>
    </p:spTree>
    <p:extLst>
      <p:ext uri="{BB962C8B-B14F-4D97-AF65-F5344CB8AC3E}">
        <p14:creationId xmlns:p14="http://schemas.microsoft.com/office/powerpoint/2010/main" val="332152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C3F1109B-F417-9B62-832C-684C0EC65001}"/>
              </a:ext>
            </a:extLst>
          </p:cNvPr>
          <p:cNvSpPr>
            <a:spLocks noGrp="1"/>
          </p:cNvSpPr>
          <p:nvPr>
            <p:ph type="title"/>
          </p:nvPr>
        </p:nvSpPr>
        <p:spPr>
          <a:xfrm>
            <a:off x="838200" y="609600"/>
            <a:ext cx="3739341" cy="1330839"/>
          </a:xfrm>
          <a:solidFill>
            <a:schemeClr val="accent1">
              <a:lumMod val="40000"/>
              <a:lumOff val="60000"/>
            </a:schemeClr>
          </a:solidFill>
        </p:spPr>
        <p:txBody>
          <a:bodyPr vert="horz" lIns="91440" tIns="45720" rIns="91440" bIns="45720" rtlCol="0" anchor="ctr">
            <a:normAutofit/>
          </a:bodyPr>
          <a:lstStyle/>
          <a:p>
            <a:r>
              <a:rPr lang="en-US" sz="4400" kern="1200">
                <a:solidFill>
                  <a:schemeClr val="tx1"/>
                </a:solidFill>
                <a:latin typeface="+mj-lt"/>
                <a:ea typeface="+mj-ea"/>
                <a:cs typeface="+mj-cs"/>
              </a:rPr>
              <a:t>Report one</a:t>
            </a:r>
            <a:br>
              <a:rPr lang="en-US" sz="4400" kern="1200"/>
            </a:br>
            <a:r>
              <a:rPr lang="en-US" sz="4400" kern="1200">
                <a:solidFill>
                  <a:schemeClr val="tx1"/>
                </a:solidFill>
                <a:latin typeface="+mj-lt"/>
                <a:ea typeface="+mj-ea"/>
                <a:cs typeface="+mj-cs"/>
              </a:rPr>
              <a:t>Data Chart</a:t>
            </a:r>
          </a:p>
        </p:txBody>
      </p:sp>
      <p:sp>
        <p:nvSpPr>
          <p:cNvPr id="4" name="TextBox 3">
            <a:extLst>
              <a:ext uri="{FF2B5EF4-FFF2-40B4-BE49-F238E27FC236}">
                <a16:creationId xmlns:a16="http://schemas.microsoft.com/office/drawing/2014/main" id="{40207331-9A49-879B-8F33-E196DEA5435B}"/>
              </a:ext>
            </a:extLst>
          </p:cNvPr>
          <p:cNvSpPr txBox="1"/>
          <p:nvPr/>
        </p:nvSpPr>
        <p:spPr>
          <a:xfrm>
            <a:off x="862366" y="2194102"/>
            <a:ext cx="3427001" cy="390858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300"/>
              <a:t>After running the script with Outland Adventures' database, we can see that around 33% of the total customers that booked for the year 2024 bought equipment. </a:t>
            </a:r>
          </a:p>
          <a:p>
            <a:pPr indent="-228600">
              <a:lnSpc>
                <a:spcPct val="90000"/>
              </a:lnSpc>
              <a:spcAft>
                <a:spcPts val="600"/>
              </a:spcAft>
              <a:buFont typeface="Arial" panose="020B0604020202020204" pitchFamily="34" charset="0"/>
              <a:buChar char="•"/>
            </a:pPr>
            <a:r>
              <a:rPr lang="en-US" sz="1300"/>
              <a:t>On the other hand, we can see that 66% of the customers that booked rented out equipment.</a:t>
            </a:r>
          </a:p>
          <a:p>
            <a:pPr indent="-228600">
              <a:lnSpc>
                <a:spcPct val="90000"/>
              </a:lnSpc>
              <a:spcAft>
                <a:spcPts val="600"/>
              </a:spcAft>
              <a:buFont typeface="Arial" panose="020B0604020202020204" pitchFamily="34" charset="0"/>
              <a:buChar char="•"/>
            </a:pPr>
            <a:r>
              <a:rPr lang="en-US" sz="1300"/>
              <a:t> Based on this information, the owners can decide their threshold on when to pull the plug on continuing to sell their equipment because the customers are not buying enough to keep sales steady. I would say anything less than 50% is not good for the business, therefore I would probably put a high emphasis on just renting equipment since it is making the most profit, or I can decide to enhance my advertising for selling my equipment to improve such numbers. The owners have many possibilities of deciding what to do with this information.</a:t>
            </a:r>
          </a:p>
        </p:txBody>
      </p:sp>
      <p:graphicFrame>
        <p:nvGraphicFramePr>
          <p:cNvPr id="5" name="Chart 4">
            <a:extLst>
              <a:ext uri="{FF2B5EF4-FFF2-40B4-BE49-F238E27FC236}">
                <a16:creationId xmlns:a16="http://schemas.microsoft.com/office/drawing/2014/main" id="{B9A0EBE9-82EE-A029-281E-2C3A6A3D3AEA}"/>
              </a:ext>
              <a:ext uri="{147F2762-F138-4A5C-976F-8EAC2B608ADB}">
                <a16:predDERef xmlns:a16="http://schemas.microsoft.com/office/drawing/2014/main" pred="{1D6AB8D4-4AB5-FF5F-38CB-9ED08A029004}"/>
              </a:ext>
            </a:extLst>
          </p:cNvPr>
          <p:cNvGraphicFramePr>
            <a:graphicFrameLocks/>
          </p:cNvGraphicFramePr>
          <p:nvPr>
            <p:extLst>
              <p:ext uri="{D42A27DB-BD31-4B8C-83A1-F6EECF244321}">
                <p14:modId xmlns:p14="http://schemas.microsoft.com/office/powerpoint/2010/main" val="1121896292"/>
              </p:ext>
            </p:extLst>
          </p:nvPr>
        </p:nvGraphicFramePr>
        <p:xfrm>
          <a:off x="5445457" y="661916"/>
          <a:ext cx="6155141" cy="555790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68393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47F66-3C86-C036-220D-95801CE97841}"/>
              </a:ext>
            </a:extLst>
          </p:cNvPr>
          <p:cNvSpPr>
            <a:spLocks noGrp="1"/>
          </p:cNvSpPr>
          <p:nvPr>
            <p:ph type="title"/>
          </p:nvPr>
        </p:nvSpPr>
        <p:spPr>
          <a:xfrm>
            <a:off x="1616054" y="1070149"/>
            <a:ext cx="8959893" cy="1004836"/>
          </a:xfrm>
        </p:spPr>
        <p:txBody>
          <a:bodyPr vert="horz" lIns="91440" tIns="45720" rIns="91440" bIns="45720" rtlCol="0" anchor="ctr">
            <a:normAutofit/>
          </a:bodyPr>
          <a:lstStyle/>
          <a:p>
            <a:pPr algn="ctr"/>
            <a:r>
              <a:rPr lang="en-US">
                <a:solidFill>
                  <a:srgbClr val="595959"/>
                </a:solidFill>
                <a:cs typeface="Segoe UI Light"/>
              </a:rPr>
              <a:t>Report one Assumptions</a:t>
            </a:r>
            <a:endParaRPr lang="en-US" kern="1200">
              <a:solidFill>
                <a:srgbClr val="595959"/>
              </a:solidFill>
              <a:latin typeface="+mj-lt"/>
              <a:cs typeface="Segoe UI Light"/>
            </a:endParaRPr>
          </a:p>
        </p:txBody>
      </p:sp>
      <p:sp>
        <p:nvSpPr>
          <p:cNvPr id="36" name="Rectangle 35">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28A0A-573E-9FA5-C5A1-8C5E4C0466C9}"/>
              </a:ext>
            </a:extLst>
          </p:cNvPr>
          <p:cNvSpPr txBox="1"/>
          <p:nvPr/>
        </p:nvSpPr>
        <p:spPr>
          <a:xfrm>
            <a:off x="1142565" y="2506499"/>
            <a:ext cx="8959892" cy="34497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a:lnSpc>
                <a:spcPct val="90000"/>
              </a:lnSpc>
            </a:pPr>
            <a:endParaRPr lang="en-US" sz="2000" b="1">
              <a:solidFill>
                <a:srgbClr val="000000"/>
              </a:solidFill>
              <a:latin typeface="Tahoma"/>
              <a:ea typeface="Tahoma"/>
              <a:cs typeface="Tahoma"/>
            </a:endParaRPr>
          </a:p>
          <a:p>
            <a:pPr marL="383540" indent="-383540">
              <a:lnSpc>
                <a:spcPct val="94000"/>
              </a:lnSpc>
              <a:spcBef>
                <a:spcPts val="1000"/>
              </a:spcBef>
              <a:spcAft>
                <a:spcPts val="200"/>
              </a:spcAft>
              <a:buFont typeface="Arial" panose="020B0604020202020204" pitchFamily="34" charset="0"/>
              <a:buChar char="•"/>
            </a:pPr>
            <a:r>
              <a:rPr lang="en-US" sz="1600">
                <a:latin typeface="Segoe UI Light"/>
                <a:ea typeface="Tahoma"/>
                <a:cs typeface="Tahoma"/>
              </a:rPr>
              <a:t>The owners want a report to analyze </a:t>
            </a:r>
            <a:r>
              <a:rPr lang="en-US" sz="1600" u="sng">
                <a:latin typeface="Segoe UI Light"/>
                <a:ea typeface="Tahoma"/>
                <a:cs typeface="Tahoma"/>
              </a:rPr>
              <a:t>yearly</a:t>
            </a:r>
            <a:r>
              <a:rPr lang="en-US" sz="1600">
                <a:latin typeface="Segoe UI Light"/>
                <a:ea typeface="Tahoma"/>
                <a:cs typeface="Tahoma"/>
              </a:rPr>
              <a:t> equipment sales made by their customers. </a:t>
            </a:r>
          </a:p>
          <a:p>
            <a:pPr marL="383540" indent="-383540">
              <a:lnSpc>
                <a:spcPct val="94000"/>
              </a:lnSpc>
              <a:spcBef>
                <a:spcPts val="1000"/>
              </a:spcBef>
              <a:spcAft>
                <a:spcPts val="200"/>
              </a:spcAft>
              <a:buFont typeface="Arial" panose="020B0604020202020204" pitchFamily="34" charset="0"/>
              <a:buChar char="•"/>
            </a:pPr>
            <a:r>
              <a:rPr lang="en-US" sz="1600">
                <a:latin typeface="Segoe UI Light"/>
                <a:ea typeface="Tahoma"/>
                <a:cs typeface="Tahoma"/>
              </a:rPr>
              <a:t>The owners also want to analyze the equipment rented by their customers yearly. </a:t>
            </a:r>
          </a:p>
          <a:p>
            <a:pPr marL="383540" indent="-383540">
              <a:lnSpc>
                <a:spcPct val="94000"/>
              </a:lnSpc>
              <a:spcBef>
                <a:spcPts val="1000"/>
              </a:spcBef>
              <a:spcAft>
                <a:spcPts val="200"/>
              </a:spcAft>
              <a:buFont typeface="Arial" panose="020B0604020202020204" pitchFamily="34" charset="0"/>
              <a:buChar char="•"/>
            </a:pPr>
            <a:r>
              <a:rPr lang="en-US" sz="1600">
                <a:latin typeface="Segoe UI Light"/>
                <a:ea typeface="Tahoma"/>
                <a:cs typeface="Tahoma"/>
              </a:rPr>
              <a:t>The owners want a stored procedure with their database to make this type of report.</a:t>
            </a:r>
          </a:p>
          <a:p>
            <a:pPr marL="383540" indent="-383540">
              <a:lnSpc>
                <a:spcPct val="94000"/>
              </a:lnSpc>
              <a:spcBef>
                <a:spcPts val="1000"/>
              </a:spcBef>
              <a:spcAft>
                <a:spcPts val="200"/>
              </a:spcAft>
              <a:buFont typeface="Arial" panose="020B0604020202020204" pitchFamily="34" charset="0"/>
              <a:buChar char="•"/>
            </a:pPr>
            <a:r>
              <a:rPr lang="en-US" sz="1600">
                <a:latin typeface="Segoe UI Light"/>
                <a:ea typeface="Tahoma"/>
                <a:cs typeface="Tahoma"/>
              </a:rPr>
              <a:t>The owners would like to input the year for their analysis of the equipment bought.</a:t>
            </a:r>
          </a:p>
          <a:p>
            <a:pPr marL="383540" indent="-383540">
              <a:lnSpc>
                <a:spcPct val="94000"/>
              </a:lnSpc>
              <a:spcBef>
                <a:spcPts val="1000"/>
              </a:spcBef>
              <a:spcAft>
                <a:spcPts val="200"/>
              </a:spcAft>
              <a:buFont typeface="Arial" panose="020B0604020202020204" pitchFamily="34" charset="0"/>
              <a:buChar char="•"/>
            </a:pPr>
            <a:r>
              <a:rPr lang="en-US" sz="1600">
                <a:latin typeface="Segoe UI Light"/>
                <a:ea typeface="Tahoma"/>
                <a:cs typeface="Tahoma"/>
              </a:rPr>
              <a:t>The owners want the report to display zero sales if there are zero sales for that year. </a:t>
            </a:r>
          </a:p>
          <a:p>
            <a:pPr marL="383540" indent="-383540">
              <a:lnSpc>
                <a:spcPct val="94000"/>
              </a:lnSpc>
              <a:spcBef>
                <a:spcPts val="1000"/>
              </a:spcBef>
              <a:spcAft>
                <a:spcPts val="200"/>
              </a:spcAft>
              <a:buFont typeface="Arial" panose="020B0604020202020204" pitchFamily="34" charset="0"/>
              <a:buChar char="•"/>
            </a:pPr>
            <a:r>
              <a:rPr lang="en-US" sz="1600">
                <a:latin typeface="Segoe UI Light"/>
                <a:ea typeface="Tahoma"/>
                <a:cs typeface="Tahoma"/>
              </a:rPr>
              <a:t>The database would be private.</a:t>
            </a:r>
          </a:p>
          <a:p>
            <a:pPr marL="383540" indent="-383540">
              <a:lnSpc>
                <a:spcPct val="94000"/>
              </a:lnSpc>
              <a:spcBef>
                <a:spcPts val="1000"/>
              </a:spcBef>
              <a:spcAft>
                <a:spcPts val="200"/>
              </a:spcAft>
              <a:buFont typeface="Arial" panose="020B0604020202020204" pitchFamily="34" charset="0"/>
              <a:buChar char="•"/>
            </a:pPr>
            <a:r>
              <a:rPr lang="en-US" sz="1600">
                <a:latin typeface="Segoe UI Light"/>
                <a:ea typeface="Tahoma"/>
                <a:cs typeface="Tahoma"/>
              </a:rPr>
              <a:t>The owners do not want a validation to the input feature since this will be a private database.</a:t>
            </a:r>
          </a:p>
          <a:p>
            <a:pPr marL="383540" indent="-383540">
              <a:lnSpc>
                <a:spcPct val="94000"/>
              </a:lnSpc>
              <a:spcBef>
                <a:spcPts val="1000"/>
              </a:spcBef>
              <a:spcAft>
                <a:spcPts val="200"/>
              </a:spcAft>
              <a:buFont typeface="Arial" panose="020B0604020202020204" pitchFamily="34" charset="0"/>
              <a:buChar char="•"/>
            </a:pPr>
            <a:r>
              <a:rPr lang="en-US" sz="1600">
                <a:latin typeface="Segoe UI Light"/>
                <a:ea typeface="Tahoma"/>
                <a:cs typeface="Tahoma"/>
              </a:rPr>
              <a:t>The owners want to keep track of distinct customers instead of tracking the same customers multiple times.</a:t>
            </a:r>
          </a:p>
          <a:p>
            <a:pPr marL="383540" indent="-383540">
              <a:lnSpc>
                <a:spcPct val="94000"/>
              </a:lnSpc>
              <a:spcBef>
                <a:spcPts val="1000"/>
              </a:spcBef>
              <a:spcAft>
                <a:spcPts val="200"/>
              </a:spcAft>
              <a:buFont typeface="Arial" panose="020B0604020202020204" pitchFamily="34" charset="0"/>
              <a:buChar char="•"/>
            </a:pPr>
            <a:r>
              <a:rPr lang="en-US" sz="1600">
                <a:latin typeface="Segoe UI Light"/>
                <a:ea typeface="Tahoma"/>
                <a:cs typeface="Tahoma"/>
              </a:rPr>
              <a:t>The owners want to keep track of the equipment sold or rented even if it is by the same customer at a later time (a different booking).</a:t>
            </a:r>
          </a:p>
          <a:p>
            <a:pPr marL="530860" lvl="1" indent="-228600">
              <a:lnSpc>
                <a:spcPct val="90000"/>
              </a:lnSpc>
              <a:spcBef>
                <a:spcPts val="500"/>
              </a:spcBef>
              <a:spcAft>
                <a:spcPts val="200"/>
              </a:spcAft>
              <a:buFont typeface="Arial" panose="020B0604020202020204" pitchFamily="34" charset="0"/>
              <a:buChar char="•"/>
            </a:pPr>
            <a:endParaRPr lang="en-US" sz="2000">
              <a:solidFill>
                <a:schemeClr val="tx1">
                  <a:lumMod val="65000"/>
                  <a:lumOff val="35000"/>
                </a:schemeClr>
              </a:solidFill>
              <a:cs typeface="Segoe UI Light"/>
            </a:endParaRPr>
          </a:p>
          <a:p>
            <a:pPr indent="-228600">
              <a:lnSpc>
                <a:spcPct val="90000"/>
              </a:lnSpc>
              <a:buFont typeface="Arial" panose="020B0604020202020204" pitchFamily="34" charset="0"/>
              <a:buChar char="•"/>
            </a:pPr>
            <a:endParaRPr lang="en-US" sz="2000">
              <a:solidFill>
                <a:schemeClr val="tx1">
                  <a:lumMod val="65000"/>
                  <a:lumOff val="35000"/>
                </a:schemeClr>
              </a:solidFill>
            </a:endParaRPr>
          </a:p>
        </p:txBody>
      </p:sp>
    </p:spTree>
    <p:extLst>
      <p:ext uri="{BB962C8B-B14F-4D97-AF65-F5344CB8AC3E}">
        <p14:creationId xmlns:p14="http://schemas.microsoft.com/office/powerpoint/2010/main" val="262717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B299CAB-C506-454B-90FC-406572829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D99311-F254-40F1-8AB5-EE3E7B9B6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17585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47F66-3C86-C036-220D-95801CE97841}"/>
              </a:ext>
            </a:extLst>
          </p:cNvPr>
          <p:cNvSpPr>
            <a:spLocks noGrp="1"/>
          </p:cNvSpPr>
          <p:nvPr>
            <p:ph type="title"/>
          </p:nvPr>
        </p:nvSpPr>
        <p:spPr>
          <a:xfrm>
            <a:off x="1616054" y="1070149"/>
            <a:ext cx="8959893" cy="1004836"/>
          </a:xfrm>
        </p:spPr>
        <p:txBody>
          <a:bodyPr vert="horz" lIns="91440" tIns="45720" rIns="91440" bIns="45720" rtlCol="0" anchor="ctr">
            <a:normAutofit/>
          </a:bodyPr>
          <a:lstStyle/>
          <a:p>
            <a:pPr algn="ctr"/>
            <a:r>
              <a:rPr lang="en-US" kern="1200">
                <a:solidFill>
                  <a:srgbClr val="595959"/>
                </a:solidFill>
                <a:latin typeface="+mj-lt"/>
                <a:ea typeface="+mj-ea"/>
                <a:cs typeface="+mj-cs"/>
              </a:rPr>
              <a:t>Report </a:t>
            </a:r>
            <a:r>
              <a:rPr lang="en-US">
                <a:solidFill>
                  <a:srgbClr val="595959"/>
                </a:solidFill>
              </a:rPr>
              <a:t>Two</a:t>
            </a:r>
            <a:endParaRPr lang="en-US" kern="1200">
              <a:solidFill>
                <a:srgbClr val="595959"/>
              </a:solidFill>
              <a:latin typeface="+mj-lt"/>
              <a:ea typeface="+mj-ea"/>
              <a:cs typeface="+mj-cs"/>
            </a:endParaRPr>
          </a:p>
        </p:txBody>
      </p:sp>
      <p:sp>
        <p:nvSpPr>
          <p:cNvPr id="36" name="Rectangle 35">
            <a:extLst>
              <a:ext uri="{FF2B5EF4-FFF2-40B4-BE49-F238E27FC236}">
                <a16:creationId xmlns:a16="http://schemas.microsoft.com/office/drawing/2014/main" id="{7D89E3CB-00ED-4691-9F0F-F23EA3564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016" y="2444376"/>
            <a:ext cx="10824184" cy="37278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28A0A-573E-9FA5-C5A1-8C5E4C0466C9}"/>
              </a:ext>
            </a:extLst>
          </p:cNvPr>
          <p:cNvSpPr txBox="1"/>
          <p:nvPr/>
        </p:nvSpPr>
        <p:spPr>
          <a:xfrm>
            <a:off x="728435" y="2523064"/>
            <a:ext cx="8959892" cy="282854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pPr>
            <a:r>
              <a:rPr lang="en-US" sz="2000" b="1">
                <a:solidFill>
                  <a:schemeClr val="tx1">
                    <a:lumMod val="65000"/>
                    <a:lumOff val="35000"/>
                  </a:schemeClr>
                </a:solidFill>
              </a:rPr>
              <a:t>Business Challenge:</a:t>
            </a:r>
            <a:endParaRPr lang="en-US" sz="2000" b="1">
              <a:solidFill>
                <a:schemeClr val="tx1">
                  <a:lumMod val="65000"/>
                  <a:lumOff val="35000"/>
                </a:schemeClr>
              </a:solidFill>
              <a:cs typeface="Segoe UI Light"/>
            </a:endParaRPr>
          </a:p>
          <a:p>
            <a:pPr marL="530860" lvl="1">
              <a:lnSpc>
                <a:spcPct val="94000"/>
              </a:lnSpc>
              <a:spcBef>
                <a:spcPts val="500"/>
              </a:spcBef>
              <a:spcAft>
                <a:spcPts val="200"/>
              </a:spcAft>
            </a:pPr>
            <a:r>
              <a:rPr lang="en-US" sz="1400">
                <a:solidFill>
                  <a:schemeClr val="tx1">
                    <a:lumMod val="65000"/>
                    <a:lumOff val="35000"/>
                  </a:schemeClr>
                </a:solidFill>
                <a:latin typeface="Segoe UI Light"/>
                <a:ea typeface="Tahoma"/>
                <a:cs typeface="Tahoma"/>
              </a:rPr>
              <a:t>Is there a specific location (like treks in Africa, Asia, or Southern Europe) where bookings are trending down? </a:t>
            </a:r>
            <a:r>
              <a:rPr lang="en-US" sz="1400">
                <a:solidFill>
                  <a:srgbClr val="000000"/>
                </a:solidFill>
                <a:latin typeface="Tahoma"/>
                <a:ea typeface="Tahoma"/>
                <a:cs typeface="Tahoma"/>
              </a:rPr>
              <a:t> </a:t>
            </a:r>
            <a:endParaRPr lang="en-US" sz="1400">
              <a:solidFill>
                <a:schemeClr val="tx1">
                  <a:lumMod val="65000"/>
                  <a:lumOff val="35000"/>
                </a:schemeClr>
              </a:solidFill>
              <a:latin typeface="Tahoma"/>
              <a:ea typeface="Tahoma"/>
              <a:cs typeface="Tahoma"/>
            </a:endParaRPr>
          </a:p>
          <a:p>
            <a:pPr>
              <a:lnSpc>
                <a:spcPct val="90000"/>
              </a:lnSpc>
              <a:spcBef>
                <a:spcPts val="1000"/>
              </a:spcBef>
              <a:spcAft>
                <a:spcPts val="200"/>
              </a:spcAft>
            </a:pPr>
            <a:endParaRPr lang="en-US" sz="2000">
              <a:solidFill>
                <a:schemeClr val="tx1">
                  <a:lumMod val="65000"/>
                  <a:lumOff val="35000"/>
                </a:schemeClr>
              </a:solidFill>
              <a:cs typeface="Segoe UI Light"/>
            </a:endParaRPr>
          </a:p>
          <a:p>
            <a:pPr marL="530860" lvl="1" indent="-228600">
              <a:lnSpc>
                <a:spcPct val="90000"/>
              </a:lnSpc>
              <a:spcBef>
                <a:spcPts val="500"/>
              </a:spcBef>
              <a:spcAft>
                <a:spcPts val="200"/>
              </a:spcAft>
              <a:buFont typeface="Arial" panose="020B0604020202020204" pitchFamily="34" charset="0"/>
              <a:buChar char="•"/>
            </a:pPr>
            <a:endParaRPr lang="en-US" sz="2000">
              <a:solidFill>
                <a:schemeClr val="tx1">
                  <a:lumMod val="65000"/>
                  <a:lumOff val="35000"/>
                </a:schemeClr>
              </a:solidFill>
            </a:endParaRPr>
          </a:p>
          <a:p>
            <a:pPr indent="-228600">
              <a:lnSpc>
                <a:spcPct val="90000"/>
              </a:lnSpc>
              <a:buFont typeface="Arial" panose="020B0604020202020204" pitchFamily="34" charset="0"/>
              <a:buChar char="•"/>
            </a:pPr>
            <a:endParaRPr lang="en-US" sz="2000">
              <a:solidFill>
                <a:schemeClr val="tx1">
                  <a:lumMod val="65000"/>
                  <a:lumOff val="35000"/>
                </a:schemeClr>
              </a:solidFill>
            </a:endParaRPr>
          </a:p>
        </p:txBody>
      </p:sp>
      <p:sp>
        <p:nvSpPr>
          <p:cNvPr id="9" name="TextBox 8">
            <a:extLst>
              <a:ext uri="{FF2B5EF4-FFF2-40B4-BE49-F238E27FC236}">
                <a16:creationId xmlns:a16="http://schemas.microsoft.com/office/drawing/2014/main" id="{96DF6E3A-4A8D-2EE3-C69E-9BB31866EBA7}"/>
              </a:ext>
            </a:extLst>
          </p:cNvPr>
          <p:cNvSpPr txBox="1"/>
          <p:nvPr/>
        </p:nvSpPr>
        <p:spPr>
          <a:xfrm>
            <a:off x="731632" y="3198007"/>
            <a:ext cx="10729014" cy="36738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4000"/>
              </a:lnSpc>
              <a:spcBef>
                <a:spcPts val="1000"/>
              </a:spcBef>
              <a:spcAft>
                <a:spcPts val="200"/>
              </a:spcAft>
            </a:pPr>
            <a:r>
              <a:rPr lang="en-US" b="1">
                <a:solidFill>
                  <a:schemeClr val="tx1">
                    <a:lumMod val="65000"/>
                    <a:lumOff val="35000"/>
                  </a:schemeClr>
                </a:solidFill>
                <a:latin typeface="Segoe UI Light"/>
                <a:ea typeface="Tahoma"/>
                <a:cs typeface="Tahoma"/>
              </a:rPr>
              <a:t>Objective: </a:t>
            </a:r>
            <a:r>
              <a:rPr lang="en-US">
                <a:solidFill>
                  <a:schemeClr val="tx1">
                    <a:lumMod val="65000"/>
                    <a:lumOff val="35000"/>
                  </a:schemeClr>
                </a:solidFill>
                <a:latin typeface="Segoe UI Light"/>
                <a:ea typeface="Tahoma"/>
                <a:cs typeface="Tahoma"/>
              </a:rPr>
              <a:t> </a:t>
            </a:r>
          </a:p>
          <a:p>
            <a:pPr marL="530860" lvl="1">
              <a:lnSpc>
                <a:spcPct val="94000"/>
              </a:lnSpc>
              <a:spcBef>
                <a:spcPts val="500"/>
              </a:spcBef>
              <a:spcAft>
                <a:spcPts val="200"/>
              </a:spcAft>
            </a:pPr>
            <a:r>
              <a:rPr lang="en-US" sz="1400">
                <a:solidFill>
                  <a:schemeClr val="tx1">
                    <a:lumMod val="65000"/>
                    <a:lumOff val="35000"/>
                  </a:schemeClr>
                </a:solidFill>
                <a:ea typeface="+mn-lt"/>
                <a:cs typeface="+mn-lt"/>
              </a:rPr>
              <a:t>The objective of this report is to help Outland Adventures identify trending destination locations in their data; it will also help identify which destinations are waning in popularity. These destinations include continents such as Africa, Asia, and Southern Europe.</a:t>
            </a:r>
            <a:endParaRPr lang="en-US" sz="1400">
              <a:solidFill>
                <a:schemeClr val="tx1">
                  <a:lumMod val="65000"/>
                  <a:lumOff val="35000"/>
                </a:schemeClr>
              </a:solidFill>
              <a:cs typeface="Segoe UI Light"/>
            </a:endParaRPr>
          </a:p>
          <a:p>
            <a:pPr>
              <a:lnSpc>
                <a:spcPct val="94000"/>
              </a:lnSpc>
              <a:spcBef>
                <a:spcPts val="1000"/>
              </a:spcBef>
              <a:spcAft>
                <a:spcPts val="200"/>
              </a:spcAft>
            </a:pPr>
            <a:r>
              <a:rPr lang="en-US" b="1">
                <a:solidFill>
                  <a:schemeClr val="tx1">
                    <a:lumMod val="65000"/>
                    <a:lumOff val="35000"/>
                  </a:schemeClr>
                </a:solidFill>
                <a:latin typeface="Segoe UI Light"/>
                <a:ea typeface="Tahoma"/>
                <a:cs typeface="Segoe UI Light"/>
              </a:rPr>
              <a:t>Description:</a:t>
            </a:r>
            <a:endParaRPr lang="en-US" b="1">
              <a:solidFill>
                <a:schemeClr val="tx1">
                  <a:lumMod val="65000"/>
                  <a:lumOff val="35000"/>
                </a:schemeClr>
              </a:solidFill>
              <a:cs typeface="Segoe UI Light"/>
            </a:endParaRPr>
          </a:p>
          <a:p>
            <a:pPr lvl="1">
              <a:lnSpc>
                <a:spcPct val="94000"/>
              </a:lnSpc>
              <a:spcBef>
                <a:spcPts val="1000"/>
              </a:spcBef>
              <a:spcAft>
                <a:spcPts val="200"/>
              </a:spcAft>
            </a:pPr>
            <a:r>
              <a:rPr lang="en-US" sz="1400">
                <a:solidFill>
                  <a:schemeClr val="tx1">
                    <a:lumMod val="65000"/>
                    <a:lumOff val="35000"/>
                  </a:schemeClr>
                </a:solidFill>
                <a:ea typeface="+mn-lt"/>
                <a:cs typeface="+mn-lt"/>
              </a:rPr>
              <a:t>The Python script retrieves booking data from Outland Adventures' MySQL database using a stored procedure, focusing on categorizing bookings by continent. It prompts the user to input a specific year, allowing for an analysis of booking trends within that period. This script offers insights into destinations that are gaining or losing popularity in various regions for the selected year. As more data is collected over time, Outland Adventures can leverage this information to refine its offerings and further its mission.</a:t>
            </a:r>
            <a:endParaRPr lang="en-US">
              <a:solidFill>
                <a:schemeClr val="tx1">
                  <a:lumMod val="65000"/>
                  <a:lumOff val="35000"/>
                </a:schemeClr>
              </a:solidFill>
            </a:endParaRPr>
          </a:p>
          <a:p>
            <a:pPr lvl="1">
              <a:lnSpc>
                <a:spcPct val="94000"/>
              </a:lnSpc>
              <a:spcBef>
                <a:spcPts val="1000"/>
              </a:spcBef>
              <a:spcAft>
                <a:spcPts val="200"/>
              </a:spcAft>
            </a:pPr>
            <a:endParaRPr lang="en-US" sz="1400">
              <a:solidFill>
                <a:schemeClr val="tx1">
                  <a:lumMod val="65000"/>
                  <a:lumOff val="35000"/>
                </a:schemeClr>
              </a:solidFill>
              <a:latin typeface="Segoe UI Light"/>
              <a:ea typeface="Tahoma"/>
              <a:cs typeface="Tahoma"/>
            </a:endParaRPr>
          </a:p>
          <a:p>
            <a:pPr lvl="1">
              <a:lnSpc>
                <a:spcPct val="94000"/>
              </a:lnSpc>
              <a:spcBef>
                <a:spcPts val="1000"/>
              </a:spcBef>
              <a:spcAft>
                <a:spcPts val="200"/>
              </a:spcAft>
            </a:pPr>
            <a:endParaRPr lang="en-US">
              <a:solidFill>
                <a:schemeClr val="tx1">
                  <a:lumMod val="65000"/>
                  <a:lumOff val="35000"/>
                </a:schemeClr>
              </a:solidFill>
              <a:latin typeface="Segoe UI Light"/>
              <a:ea typeface="Tahoma"/>
              <a:cs typeface="Segoe UI Light"/>
            </a:endParaRPr>
          </a:p>
          <a:p>
            <a:pPr marL="530860" lvl="1">
              <a:lnSpc>
                <a:spcPct val="94000"/>
              </a:lnSpc>
              <a:spcBef>
                <a:spcPts val="500"/>
              </a:spcBef>
              <a:spcAft>
                <a:spcPts val="200"/>
              </a:spcAft>
            </a:pPr>
            <a:endParaRPr lang="en-US" sz="1200">
              <a:solidFill>
                <a:schemeClr val="tx1">
                  <a:lumMod val="65000"/>
                  <a:lumOff val="35000"/>
                </a:schemeClr>
              </a:solidFill>
              <a:latin typeface="Segoe UI Light"/>
              <a:ea typeface="Tahoma"/>
              <a:cs typeface="Tahoma"/>
            </a:endParaRPr>
          </a:p>
          <a:p>
            <a:pPr>
              <a:lnSpc>
                <a:spcPct val="94000"/>
              </a:lnSpc>
              <a:spcBef>
                <a:spcPts val="1000"/>
              </a:spcBef>
              <a:spcAft>
                <a:spcPts val="200"/>
              </a:spcAft>
            </a:pPr>
            <a:endParaRPr lang="en-US">
              <a:solidFill>
                <a:schemeClr val="tx1">
                  <a:lumMod val="65000"/>
                  <a:lumOff val="35000"/>
                </a:schemeClr>
              </a:solidFill>
              <a:latin typeface="Segoe UI Light"/>
              <a:ea typeface="Tahoma"/>
              <a:cs typeface="Segoe UI Light"/>
            </a:endParaRPr>
          </a:p>
        </p:txBody>
      </p:sp>
    </p:spTree>
    <p:extLst>
      <p:ext uri="{BB962C8B-B14F-4D97-AF65-F5344CB8AC3E}">
        <p14:creationId xmlns:p14="http://schemas.microsoft.com/office/powerpoint/2010/main" val="379299372"/>
      </p:ext>
    </p:extLst>
  </p:cSld>
  <p:clrMapOvr>
    <a:masterClrMapping/>
  </p:clrMapOvr>
</p:sld>
</file>

<file path=ppt/theme/theme1.xml><?xml version="1.0" encoding="utf-8"?>
<a:theme xmlns:a="http://schemas.openxmlformats.org/drawingml/2006/main" name="Office Theme">
  <a:themeElements>
    <a:clrScheme name="Custom 87">
      <a:dk1>
        <a:srgbClr val="000000"/>
      </a:dk1>
      <a:lt1>
        <a:srgbClr val="FFFFFF"/>
      </a:lt1>
      <a:dk2>
        <a:srgbClr val="BBAA9C"/>
      </a:dk2>
      <a:lt2>
        <a:srgbClr val="E7E6E6"/>
      </a:lt2>
      <a:accent1>
        <a:srgbClr val="668A60"/>
      </a:accent1>
      <a:accent2>
        <a:srgbClr val="702128"/>
      </a:accent2>
      <a:accent3>
        <a:srgbClr val="46708C"/>
      </a:accent3>
      <a:accent4>
        <a:srgbClr val="BB2606"/>
      </a:accent4>
      <a:accent5>
        <a:srgbClr val="F1910F"/>
      </a:accent5>
      <a:accent6>
        <a:srgbClr val="FBD5AD"/>
      </a:accent6>
      <a:hlink>
        <a:srgbClr val="6F2127"/>
      </a:hlink>
      <a:folHlink>
        <a:srgbClr val="BB2606"/>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Outland adventures case study</vt:lpstr>
      <vt:lpstr>Case Study Summary </vt:lpstr>
      <vt:lpstr>ERD</vt:lpstr>
      <vt:lpstr>Report one</vt:lpstr>
      <vt:lpstr>PowerPoint Presentation</vt:lpstr>
      <vt:lpstr>Script output</vt:lpstr>
      <vt:lpstr>Report one Data Chart</vt:lpstr>
      <vt:lpstr>Report one Assumptions</vt:lpstr>
      <vt:lpstr>Report Two</vt:lpstr>
      <vt:lpstr>PowerPoint Presentation</vt:lpstr>
      <vt:lpstr>Script output</vt:lpstr>
      <vt:lpstr>Report two Data Chart</vt:lpstr>
      <vt:lpstr>Report two Assumptions</vt:lpstr>
      <vt:lpstr>Report Three</vt:lpstr>
      <vt:lpstr>PowerPoint Presentation</vt:lpstr>
      <vt:lpstr>Script output</vt:lpstr>
      <vt:lpstr>Report three Data Chart</vt:lpstr>
      <vt:lpstr>Report 3 Assumptions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2024-10-09T21:43:51Z</dcterms:created>
  <dcterms:modified xsi:type="dcterms:W3CDTF">2024-10-11T00:57:24Z</dcterms:modified>
</cp:coreProperties>
</file>